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6858000" cx="12192000"/>
  <p:notesSz cx="6858000" cy="9144000"/>
  <p:embeddedFontLst>
    <p:embeddedFont>
      <p:font typeface="Roboto Mono SemiBold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Abril Fatface"/>
      <p:regular r:id="rId73"/>
    </p:embeddedFont>
    <p:embeddedFont>
      <p:font typeface="Griffy"/>
      <p:regular r:id="rId74"/>
    </p:embeddedFont>
    <p:embeddedFont>
      <p:font typeface="Poppins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  <p:embeddedFont>
      <p:font typeface="Homemade Apple"/>
      <p:regular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2087EC-BD09-4A13-9DDA-1879FB2E9C2A}">
  <a:tblStyle styleId="{CB2087EC-BD09-4A13-9DDA-1879FB2E9C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2302BF2-BE53-4DFB-81BA-F38147890A8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HomemadeApple-regular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brilFatface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5.xml"/><Relationship Id="rId75" Type="http://schemas.openxmlformats.org/officeDocument/2006/relationships/font" Target="fonts/Poppins-regular.fntdata"/><Relationship Id="rId30" Type="http://schemas.openxmlformats.org/officeDocument/2006/relationships/slide" Target="slides/slide24.xml"/><Relationship Id="rId74" Type="http://schemas.openxmlformats.org/officeDocument/2006/relationships/font" Target="fonts/Griffy-regular.fntdata"/><Relationship Id="rId33" Type="http://schemas.openxmlformats.org/officeDocument/2006/relationships/slide" Target="slides/slide27.xml"/><Relationship Id="rId77" Type="http://schemas.openxmlformats.org/officeDocument/2006/relationships/font" Target="fonts/Poppins-italic.fntdata"/><Relationship Id="rId32" Type="http://schemas.openxmlformats.org/officeDocument/2006/relationships/slide" Target="slides/slide26.xml"/><Relationship Id="rId76" Type="http://schemas.openxmlformats.org/officeDocument/2006/relationships/font" Target="fonts/Poppins-bold.fntdata"/><Relationship Id="rId35" Type="http://schemas.openxmlformats.org/officeDocument/2006/relationships/slide" Target="slides/slide29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8.xml"/><Relationship Id="rId78" Type="http://schemas.openxmlformats.org/officeDocument/2006/relationships/font" Target="fonts/Poppins-boldItalic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MonoSemiBold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SemiBold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SemiBold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f286433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8f286433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a7901d8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a7901d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a42d0894e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a42d0894e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92d305d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c92d305d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92d305d8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c92d305d8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92d305d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92d305d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073618e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073618e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a3926952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a3926952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a02b9984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a02b9984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a02b9984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a02b9984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a02b9984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a02b9984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a02b9984e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a02b9984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a392695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a392695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a3926952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a3926952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a392695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ca392695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ca392695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ca392695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ab18795c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ab18795c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a3926952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a392695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ab90b2b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ab90b2b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8decd8c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8decd8c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a392695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a392695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f286433e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8f286433e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f286433e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8f286433e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f286433e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f286433e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f286433e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8f286433e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8f286433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8f286433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f286433e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8f286433e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a42d0894e_1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a42d0894e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a02b9984e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ca02b9984e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points are used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a02b9984e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a02b9984e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a42d0894e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a42d0894e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c8decd8ce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c8decd8ce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seungah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a02b9984e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ca02b9984e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ca42cdaf6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ca42cdaf6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seungah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ca42cdaf6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ca42cdaf6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eungah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All the previous burndown charts are converted to story points as well and took out the deliverable powerpoint or the retrospectives out of the sprint task list.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c8decd8ce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c8decd8c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seungah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ca02b9984e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ca02b9984e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ca42cda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ca42cda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073618e6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073618e6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ca42d0894e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ca42d0894e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ca42d0894e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ca42d0894e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eungah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ca8d84df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ca8d84df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073618e6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073618e6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ca42d0894e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ca42d0894e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ca42d0894e_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ca42d0894e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c92d305d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c92d305d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c92d305d8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c92d305d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c8decd8ce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c8decd8ce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073618e60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073618e60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a42d0894e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ca42d0894e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f286433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f286433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f286433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f286433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3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9" Type="http://schemas.openxmlformats.org/officeDocument/2006/relationships/image" Target="../media/image15.png"/><Relationship Id="rId5" Type="http://schemas.openxmlformats.org/officeDocument/2006/relationships/image" Target="../media/image40.jpg"/><Relationship Id="rId6" Type="http://schemas.openxmlformats.org/officeDocument/2006/relationships/image" Target="../media/image7.jpg"/><Relationship Id="rId7" Type="http://schemas.openxmlformats.org/officeDocument/2006/relationships/image" Target="../media/image39.jpg"/><Relationship Id="rId8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7.jpg"/><Relationship Id="rId5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htmw/2024S-Kodak/wiki" TargetMode="External"/><Relationship Id="rId4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</a:rPr>
              <a:t>SmartHirePRO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381" name="Google Shape;381;p2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latin typeface="Roboto Mono SemiBold"/>
                <a:ea typeface="Roboto Mono SemiBold"/>
                <a:cs typeface="Roboto Mono SemiBold"/>
                <a:sym typeface="Roboto Mono SemiBold"/>
              </a:rPr>
              <a:t>Team </a:t>
            </a:r>
            <a:r>
              <a:rPr lang="en" sz="2100">
                <a:solidFill>
                  <a:schemeClr val="accent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Kodak</a:t>
            </a:r>
            <a:endParaRPr sz="2100">
              <a:solidFill>
                <a:schemeClr val="accent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382" name="Google Shape;3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 txBox="1"/>
          <p:nvPr>
            <p:ph type="title"/>
          </p:nvPr>
        </p:nvSpPr>
        <p:spPr>
          <a:xfrm>
            <a:off x="427025" y="460575"/>
            <a:ext cx="10406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35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Daiman,</a:t>
            </a:r>
            <a:r>
              <a:rPr b="0" lang="en" sz="2400">
                <a:solidFill>
                  <a:srgbClr val="5CE1E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" sz="2400">
                <a:solidFill>
                  <a:srgbClr val="74279E"/>
                </a:solidFill>
                <a:latin typeface="Roboto Mono"/>
                <a:ea typeface="Roboto Mono"/>
                <a:cs typeface="Roboto Mono"/>
                <a:sym typeface="Roboto Mono"/>
              </a:rPr>
              <a:t>Technical Support Assistant</a:t>
            </a:r>
            <a:endParaRPr b="0" sz="2400">
              <a:solidFill>
                <a:srgbClr val="7427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31"/>
          <p:cNvSpPr txBox="1"/>
          <p:nvPr>
            <p:ph idx="1" type="body"/>
          </p:nvPr>
        </p:nvSpPr>
        <p:spPr>
          <a:xfrm>
            <a:off x="1187800" y="1830200"/>
            <a:ext cx="4154400" cy="432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CE1E6"/>
                </a:solidFill>
              </a:rPr>
              <a:t>Demographics:</a:t>
            </a:r>
            <a:endParaRPr sz="1200">
              <a:solidFill>
                <a:srgbClr val="5CE1E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Age: 27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Location: Birmingham, UK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Education: Bachelor's Degree in IT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Experience: 2 yrs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CE1E6"/>
                </a:solidFill>
              </a:rPr>
              <a:t>Skills and Qualifications:</a:t>
            </a:r>
            <a:endParaRPr sz="1200">
              <a:solidFill>
                <a:srgbClr val="5CE1E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Experience in Technical Support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Certified AWS CPP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100 hrs plus Data Science courses completed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Competed in multiple hackathons based on machine learning on HackerEarth  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                                                                                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CE1E6"/>
                </a:solidFill>
              </a:rPr>
              <a:t>Goals and Needs:</a:t>
            </a:r>
            <a:endParaRPr sz="1200">
              <a:solidFill>
                <a:srgbClr val="5CE1E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Determine to change career paths from technical support to a career in Data science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After countless unfruitful applications, looking job recommendations that encapsulates all his recently acquired skills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9" name="Google Shape;489;p31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725" y="1766450"/>
            <a:ext cx="4553700" cy="408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/>
        </p:nvSpPr>
        <p:spPr>
          <a:xfrm>
            <a:off x="964875" y="1603175"/>
            <a:ext cx="101385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Core Functionality: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Resume Parsing: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Basic skill and experience extraction using pre-trained models or simple keyword matching.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 complex semantic analysis or advanced natural language processing (NLP) at this stage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Job Search: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Connect to the external Jobseeker API using basic search capabilities based on extracted keywords from the resume.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Initially, return a simple list of matching jobs without ranking or compatibility scoring.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User Interface: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Simple web interface: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Allow users to upload their resumes and receive a list of relevant job postings from reed.co.uk.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 fancy features or complex navigation at this stage.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Metrics and Feedback: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Track basic usage metrics like number of users, resumes uploaded, and job searches conducted.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Gather user feedback through surveys or interviews to understand their experience and pain points.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Key Learnings: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Validate the core concept of using Al to recommend jobs based on resumes.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Identify the most valuable features and functionalities to prioritize in future development.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Gain insights into user behavior and preferences to refine the product roadmap.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32"/>
          <p:cNvSpPr txBox="1"/>
          <p:nvPr>
            <p:ph type="title"/>
          </p:nvPr>
        </p:nvSpPr>
        <p:spPr>
          <a:xfrm>
            <a:off x="4126675" y="993325"/>
            <a:ext cx="3711000" cy="60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MVP</a:t>
            </a:r>
            <a:endParaRPr sz="4000">
              <a:solidFill>
                <a:schemeClr val="accent3"/>
              </a:solidFill>
            </a:endParaRPr>
          </a:p>
        </p:txBody>
      </p:sp>
      <p:pic>
        <p:nvPicPr>
          <p:cNvPr id="498" name="Google Shape;4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idx="1" type="subTitle"/>
          </p:nvPr>
        </p:nvSpPr>
        <p:spPr>
          <a:xfrm>
            <a:off x="266700" y="851850"/>
            <a:ext cx="4329900" cy="508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3"/>
                </a:solidFill>
              </a:rPr>
              <a:t>TECHNOLOGIES</a:t>
            </a:r>
            <a:endParaRPr b="1" sz="2600">
              <a:solidFill>
                <a:schemeClr val="accent3"/>
              </a:solidFill>
            </a:endParaRPr>
          </a:p>
        </p:txBody>
      </p:sp>
      <p:pic>
        <p:nvPicPr>
          <p:cNvPr id="504" name="Google Shape;5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850" y="184012"/>
            <a:ext cx="8556101" cy="641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ALGORITHMS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511" name="Google Shape;511;p34"/>
          <p:cNvSpPr txBox="1"/>
          <p:nvPr>
            <p:ph idx="1" type="subTitle"/>
          </p:nvPr>
        </p:nvSpPr>
        <p:spPr>
          <a:xfrm>
            <a:off x="1217550" y="1800310"/>
            <a:ext cx="9755100" cy="408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Extraction using </a:t>
            </a:r>
            <a:r>
              <a:rPr lang="en">
                <a:solidFill>
                  <a:schemeClr val="accent2"/>
                </a:solidFill>
              </a:rPr>
              <a:t>Regular Expressions</a:t>
            </a:r>
            <a:r>
              <a:rPr lang="en">
                <a:solidFill>
                  <a:schemeClr val="dk1"/>
                </a:solidFill>
              </a:rPr>
              <a:t> -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Contact number</a:t>
            </a:r>
            <a:r>
              <a:rPr lang="en">
                <a:solidFill>
                  <a:schemeClr val="dk1"/>
                </a:solidFill>
              </a:rPr>
              <a:t> - (?:(?:\+?([1-9]|[0-9][0-9]|[0-9][0-9][0-9])\s*(?:[.-]\s*)?)?(?:\(\s*([2-9]1[02-9]|[2-9][02-8]1|[2-9][02-8][02-9])\s*\)|([0-9][1-9]|[0-9]1[02-9]|[2-9][02-8]1|[2-9][02-8][02-9]))\s*(?:[.-]\s*)?)?([2-9]1[02-9]|[2-9][02-9]1|[2-9][02-9]{2})\s*(?:[.-]\s*)?([0-9]{4})(?:\s*(?:#|x\.?|ext\.?|extension)\s*(\d+))?'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Email</a:t>
            </a:r>
            <a:r>
              <a:rPr lang="en">
                <a:solidFill>
                  <a:schemeClr val="dk1"/>
                </a:solidFill>
              </a:rPr>
              <a:t> - ([^@|\s]+@[^@]+\.[^@|\s]+)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12" name="Google Shape;512;p34"/>
          <p:cNvGrpSpPr/>
          <p:nvPr/>
        </p:nvGrpSpPr>
        <p:grpSpPr>
          <a:xfrm>
            <a:off x="11770051" y="6367222"/>
            <a:ext cx="272464" cy="361861"/>
            <a:chOff x="4518575" y="2506200"/>
            <a:chExt cx="206100" cy="265450"/>
          </a:xfrm>
        </p:grpSpPr>
        <p:sp>
          <p:nvSpPr>
            <p:cNvPr id="513" name="Google Shape;513;p34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2" name="Google Shape;5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ALGORITHMS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528" name="Google Shape;528;p35"/>
          <p:cNvSpPr txBox="1"/>
          <p:nvPr>
            <p:ph idx="1" type="subTitle"/>
          </p:nvPr>
        </p:nvSpPr>
        <p:spPr>
          <a:xfrm>
            <a:off x="1217550" y="1800310"/>
            <a:ext cx="9755100" cy="408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</a:t>
            </a:r>
            <a:r>
              <a:rPr lang="en">
                <a:solidFill>
                  <a:schemeClr val="accent2"/>
                </a:solidFill>
              </a:rPr>
              <a:t>Name</a:t>
            </a:r>
            <a:r>
              <a:rPr lang="en"/>
              <a:t> of Job-Seeker from Resume -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 </a:t>
            </a:r>
            <a:r>
              <a:rPr lang="en">
                <a:solidFill>
                  <a:schemeClr val="accent2"/>
                </a:solidFill>
              </a:rPr>
              <a:t>Spacy model</a:t>
            </a:r>
            <a:r>
              <a:rPr lang="en"/>
              <a:t> - Initialize pre-trained small english language model (‘</a:t>
            </a:r>
            <a:r>
              <a:rPr lang="en">
                <a:solidFill>
                  <a:schemeClr val="accent2"/>
                </a:solidFill>
              </a:rPr>
              <a:t>en_core_web_sm</a:t>
            </a:r>
            <a:r>
              <a:rPr lang="en"/>
              <a:t>’)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</a:t>
            </a:r>
            <a:r>
              <a:rPr lang="en">
                <a:solidFill>
                  <a:schemeClr val="accent2"/>
                </a:solidFill>
              </a:rPr>
              <a:t>Matcher</a:t>
            </a:r>
            <a:r>
              <a:rPr lang="en"/>
              <a:t> - Matcher class of spacy is used to identify patterns in text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Tokenize text using </a:t>
            </a:r>
            <a:r>
              <a:rPr lang="en">
                <a:solidFill>
                  <a:schemeClr val="accent2"/>
                </a:solidFill>
              </a:rPr>
              <a:t>nlp</a:t>
            </a:r>
            <a:r>
              <a:rPr lang="en"/>
              <a:t>.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Pattern - Define a sequence of two proper nouns (</a:t>
            </a:r>
            <a:r>
              <a:rPr lang="en">
                <a:solidFill>
                  <a:schemeClr val="accent2"/>
                </a:solidFill>
              </a:rPr>
              <a:t>PROPN</a:t>
            </a:r>
            <a:r>
              <a:rPr lang="en"/>
              <a:t>)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Match Pattern - Using Matcher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</a:t>
            </a:r>
            <a:r>
              <a:rPr lang="en">
                <a:solidFill>
                  <a:schemeClr val="accent2"/>
                </a:solidFill>
              </a:rPr>
              <a:t>Name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529" name="Google Shape;529;p35"/>
          <p:cNvGrpSpPr/>
          <p:nvPr/>
        </p:nvGrpSpPr>
        <p:grpSpPr>
          <a:xfrm>
            <a:off x="11770051" y="6367222"/>
            <a:ext cx="272464" cy="361861"/>
            <a:chOff x="4518575" y="2506200"/>
            <a:chExt cx="206100" cy="265450"/>
          </a:xfrm>
        </p:grpSpPr>
        <p:sp>
          <p:nvSpPr>
            <p:cNvPr id="530" name="Google Shape;530;p35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9" name="Google Shape;5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ALGORITHMS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545" name="Google Shape;545;p36"/>
          <p:cNvSpPr txBox="1"/>
          <p:nvPr>
            <p:ph idx="1" type="subTitle"/>
          </p:nvPr>
        </p:nvSpPr>
        <p:spPr>
          <a:xfrm>
            <a:off x="1217550" y="1800310"/>
            <a:ext cx="9755100" cy="408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keywords using </a:t>
            </a:r>
            <a:r>
              <a:rPr lang="en">
                <a:solidFill>
                  <a:schemeClr val="accent2"/>
                </a:solidFill>
              </a:rPr>
              <a:t>YAKE</a:t>
            </a:r>
            <a:r>
              <a:rPr lang="en"/>
              <a:t> (</a:t>
            </a:r>
            <a:r>
              <a:rPr lang="en">
                <a:solidFill>
                  <a:schemeClr val="accent2"/>
                </a:solidFill>
              </a:rPr>
              <a:t>Yet Another Keyword Extraction</a:t>
            </a:r>
            <a:r>
              <a:rPr lang="en"/>
              <a:t>)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We chose this model after considering multiple models as we wanted to extract top keywords. YAKE provides a </a:t>
            </a:r>
            <a:r>
              <a:rPr lang="en">
                <a:solidFill>
                  <a:schemeClr val="accent2"/>
                </a:solidFill>
              </a:rPr>
              <a:t>relevance score</a:t>
            </a:r>
            <a:r>
              <a:rPr lang="en"/>
              <a:t> for keywords.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Algorithm</a:t>
            </a:r>
            <a:r>
              <a:rPr lang="en"/>
              <a:t> -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Configure parameters for YAKE.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extracted keywords with pre-defined skills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top n keywords for job search</a:t>
            </a:r>
            <a:endParaRPr/>
          </a:p>
        </p:txBody>
      </p:sp>
      <p:grpSp>
        <p:nvGrpSpPr>
          <p:cNvPr id="546" name="Google Shape;546;p36"/>
          <p:cNvGrpSpPr/>
          <p:nvPr/>
        </p:nvGrpSpPr>
        <p:grpSpPr>
          <a:xfrm>
            <a:off x="11770051" y="6367222"/>
            <a:ext cx="272464" cy="361861"/>
            <a:chOff x="4518575" y="2506200"/>
            <a:chExt cx="206100" cy="265450"/>
          </a:xfrm>
        </p:grpSpPr>
        <p:sp>
          <p:nvSpPr>
            <p:cNvPr id="547" name="Google Shape;547;p36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6" name="Google Shape;5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ALGORITHMS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562" name="Google Shape;562;p37"/>
          <p:cNvSpPr txBox="1"/>
          <p:nvPr>
            <p:ph idx="1" type="subTitle"/>
          </p:nvPr>
        </p:nvSpPr>
        <p:spPr>
          <a:xfrm>
            <a:off x="1217550" y="1800310"/>
            <a:ext cx="9755100" cy="408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</a:t>
            </a:r>
            <a:r>
              <a:rPr lang="en">
                <a:solidFill>
                  <a:schemeClr val="accent2"/>
                </a:solidFill>
              </a:rPr>
              <a:t>Match Score</a:t>
            </a:r>
            <a:r>
              <a:rPr lang="en"/>
              <a:t> for a Job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Another pre-trained Spacy model (‘</a:t>
            </a:r>
            <a:r>
              <a:rPr lang="en">
                <a:solidFill>
                  <a:schemeClr val="accent2"/>
                </a:solidFill>
              </a:rPr>
              <a:t>en_core_web_lg</a:t>
            </a:r>
            <a:r>
              <a:rPr lang="en"/>
              <a:t>’) is used to </a:t>
            </a:r>
            <a:r>
              <a:rPr lang="en"/>
              <a:t>generate</a:t>
            </a:r>
            <a:r>
              <a:rPr lang="en"/>
              <a:t> a Match Score for the resume and job.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Algorithm</a:t>
            </a:r>
            <a:r>
              <a:rPr lang="en"/>
              <a:t>-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model converts words in texts into high dimensional </a:t>
            </a:r>
            <a:r>
              <a:rPr lang="en"/>
              <a:t>vectors i.e. </a:t>
            </a:r>
            <a:r>
              <a:rPr lang="en">
                <a:solidFill>
                  <a:schemeClr val="accent2"/>
                </a:solidFill>
              </a:rPr>
              <a:t>Word Embeddings</a:t>
            </a:r>
            <a:r>
              <a:rPr lang="en"/>
              <a:t>. 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 the process of </a:t>
            </a:r>
            <a:r>
              <a:rPr lang="en">
                <a:solidFill>
                  <a:schemeClr val="accent2"/>
                </a:solidFill>
              </a:rPr>
              <a:t>Sentence Vectorization</a:t>
            </a:r>
            <a:r>
              <a:rPr lang="en"/>
              <a:t> is performed. 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 similarity score is calculated for the sentence vectors using </a:t>
            </a:r>
            <a:r>
              <a:rPr lang="en">
                <a:solidFill>
                  <a:schemeClr val="accent2"/>
                </a:solidFill>
              </a:rPr>
              <a:t>cosine similarity</a:t>
            </a:r>
            <a:r>
              <a:rPr lang="en"/>
              <a:t>. </a:t>
            </a:r>
            <a:endParaRPr/>
          </a:p>
        </p:txBody>
      </p:sp>
      <p:grpSp>
        <p:nvGrpSpPr>
          <p:cNvPr id="563" name="Google Shape;563;p37"/>
          <p:cNvGrpSpPr/>
          <p:nvPr/>
        </p:nvGrpSpPr>
        <p:grpSpPr>
          <a:xfrm>
            <a:off x="11770051" y="6367222"/>
            <a:ext cx="272464" cy="361861"/>
            <a:chOff x="4518575" y="2506200"/>
            <a:chExt cx="206100" cy="265450"/>
          </a:xfrm>
        </p:grpSpPr>
        <p:sp>
          <p:nvSpPr>
            <p:cNvPr id="564" name="Google Shape;564;p37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3" name="Google Shape;5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/>
          <p:cNvSpPr txBox="1"/>
          <p:nvPr>
            <p:ph type="title"/>
          </p:nvPr>
        </p:nvSpPr>
        <p:spPr>
          <a:xfrm>
            <a:off x="1016700" y="945400"/>
            <a:ext cx="101586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3"/>
                </a:solidFill>
              </a:rPr>
              <a:t>DIAGRAMS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9" name="Google Shape;579;p38"/>
          <p:cNvSpPr txBox="1"/>
          <p:nvPr>
            <p:ph idx="4294967295" type="body"/>
          </p:nvPr>
        </p:nvSpPr>
        <p:spPr>
          <a:xfrm>
            <a:off x="548250" y="6324600"/>
            <a:ext cx="11095500" cy="2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80" name="Google Shape;5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/>
          <p:nvPr>
            <p:ph type="title"/>
          </p:nvPr>
        </p:nvSpPr>
        <p:spPr>
          <a:xfrm>
            <a:off x="1353200" y="615025"/>
            <a:ext cx="8416800" cy="735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Architecture Diagram</a:t>
            </a:r>
            <a:endParaRPr sz="4500"/>
          </a:p>
        </p:txBody>
      </p:sp>
      <p:pic>
        <p:nvPicPr>
          <p:cNvPr id="586" name="Google Shape;5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575" y="1350025"/>
            <a:ext cx="5644851" cy="48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"/>
          <p:cNvSpPr txBox="1"/>
          <p:nvPr>
            <p:ph type="title"/>
          </p:nvPr>
        </p:nvSpPr>
        <p:spPr>
          <a:xfrm>
            <a:off x="781800" y="687250"/>
            <a:ext cx="9007800" cy="81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Context Diagram</a:t>
            </a:r>
            <a:endParaRPr sz="4500"/>
          </a:p>
        </p:txBody>
      </p:sp>
      <p:pic>
        <p:nvPicPr>
          <p:cNvPr id="593" name="Google Shape;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75" y="1464700"/>
            <a:ext cx="7885036" cy="41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/>
          <p:nvPr>
            <p:ph idx="5" type="title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8" name="Google Shape;388;p23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89" name="Google Shape;389;p23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accent1"/>
                </a:solidFill>
              </a:rPr>
              <a:t>Description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0" name="Google Shape;390;p23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Diagrams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1" name="Google Shape;391;p23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</a:rPr>
              <a:t>User </a:t>
            </a:r>
            <a:r>
              <a:rPr lang="en">
                <a:solidFill>
                  <a:schemeClr val="accent1"/>
                </a:solidFill>
              </a:rPr>
              <a:t>stories</a:t>
            </a:r>
            <a:r>
              <a:rPr lang="en">
                <a:solidFill>
                  <a:schemeClr val="dk1"/>
                </a:solidFill>
              </a:rPr>
              <a:t> or Tasks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2" name="Google Shape;392;p23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Metrics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3" name="Google Shape;393;p23"/>
          <p:cNvSpPr txBox="1"/>
          <p:nvPr>
            <p:ph idx="5" type="title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" name="Google Shape;394;p23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Backlogs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5" name="Google Shape;395;p23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LIVE</a:t>
            </a:r>
            <a:r>
              <a:rPr lang="en"/>
              <a:t> Project </a:t>
            </a:r>
            <a:r>
              <a:rPr lang="en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" name="Google Shape;396;p23"/>
          <p:cNvSpPr txBox="1"/>
          <p:nvPr>
            <p:ph idx="5" type="title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7" name="Google Shape;397;p23"/>
          <p:cNvSpPr txBox="1"/>
          <p:nvPr>
            <p:ph idx="5" type="title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8" name="Google Shape;398;p23"/>
          <p:cNvSpPr txBox="1"/>
          <p:nvPr>
            <p:ph idx="5" type="title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9" name="Google Shape;399;p23"/>
          <p:cNvSpPr txBox="1"/>
          <p:nvPr>
            <p:ph idx="5" type="title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00" name="Google Shape;4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1"/>
          <p:cNvSpPr txBox="1"/>
          <p:nvPr>
            <p:ph type="title"/>
          </p:nvPr>
        </p:nvSpPr>
        <p:spPr>
          <a:xfrm>
            <a:off x="1629425" y="716250"/>
            <a:ext cx="8718000" cy="87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ER Diagram</a:t>
            </a:r>
            <a:endParaRPr sz="2400"/>
          </a:p>
        </p:txBody>
      </p:sp>
      <p:pic>
        <p:nvPicPr>
          <p:cNvPr id="600" name="Google Shape;6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738" y="1506675"/>
            <a:ext cx="6888520" cy="49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"/>
          <p:cNvSpPr txBox="1"/>
          <p:nvPr>
            <p:ph type="title"/>
          </p:nvPr>
        </p:nvSpPr>
        <p:spPr>
          <a:xfrm>
            <a:off x="781800" y="687250"/>
            <a:ext cx="9297900" cy="87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Sequence Diagram</a:t>
            </a:r>
            <a:endParaRPr sz="4500"/>
          </a:p>
        </p:txBody>
      </p:sp>
      <p:pic>
        <p:nvPicPr>
          <p:cNvPr id="607" name="Google Shape;6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050" y="1557250"/>
            <a:ext cx="7895900" cy="4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3"/>
          <p:cNvSpPr txBox="1"/>
          <p:nvPr>
            <p:ph type="title"/>
          </p:nvPr>
        </p:nvSpPr>
        <p:spPr>
          <a:xfrm>
            <a:off x="7150875" y="919825"/>
            <a:ext cx="4059600" cy="1057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                                 </a:t>
            </a:r>
            <a:r>
              <a:rPr lang="en" sz="4500"/>
              <a:t>Class Diagram</a:t>
            </a:r>
            <a:endParaRPr sz="4500"/>
          </a:p>
        </p:txBody>
      </p:sp>
      <p:pic>
        <p:nvPicPr>
          <p:cNvPr id="614" name="Google Shape;6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75" y="398725"/>
            <a:ext cx="6062400" cy="606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"/>
          <p:cNvSpPr txBox="1"/>
          <p:nvPr>
            <p:ph type="title"/>
          </p:nvPr>
        </p:nvSpPr>
        <p:spPr>
          <a:xfrm>
            <a:off x="781800" y="919825"/>
            <a:ext cx="10628400" cy="7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						Sprint 2 Recap</a:t>
            </a:r>
            <a:endParaRPr sz="5000"/>
          </a:p>
        </p:txBody>
      </p:sp>
      <p:sp>
        <p:nvSpPr>
          <p:cNvPr id="621" name="Google Shape;621;p44"/>
          <p:cNvSpPr txBox="1"/>
          <p:nvPr/>
        </p:nvSpPr>
        <p:spPr>
          <a:xfrm>
            <a:off x="1778000" y="2032000"/>
            <a:ext cx="83439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ono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resume upload page where users can upload resume</a:t>
            </a: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dashboard so that user can see job list and match job score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backend utilities to extract information from resume.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5"/>
          <p:cNvSpPr txBox="1"/>
          <p:nvPr>
            <p:ph type="title"/>
          </p:nvPr>
        </p:nvSpPr>
        <p:spPr>
          <a:xfrm>
            <a:off x="781800" y="919825"/>
            <a:ext cx="10628400" cy="735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Product Backlog</a:t>
            </a:r>
            <a:endParaRPr sz="4500"/>
          </a:p>
        </p:txBody>
      </p:sp>
      <p:sp>
        <p:nvSpPr>
          <p:cNvPr id="628" name="Google Shape;628;p45"/>
          <p:cNvSpPr txBox="1"/>
          <p:nvPr/>
        </p:nvSpPr>
        <p:spPr>
          <a:xfrm>
            <a:off x="1168400" y="2133600"/>
            <a:ext cx="93981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629" name="Google Shape;629;p45"/>
          <p:cNvGraphicFramePr/>
          <p:nvPr/>
        </p:nvGraphicFramePr>
        <p:xfrm>
          <a:off x="931725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759775"/>
                <a:gridCol w="1166175"/>
                <a:gridCol w="6885325"/>
                <a:gridCol w="1212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Issue Type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Key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Summary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Status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create a database to record user details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Create a model to compare the similarity of a job description and user skills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3C78D8"/>
                          </a:highlight>
                        </a:rPr>
                        <a:t>In Progress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3C78D8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backend utility to parse job data from the job board api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Create a config file to store configuration of job board api and database connection details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Create sign up page where users can register on the SmartHirePro app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Create login page for the users to navigate through their account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Integrate the app with a file system server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9E9E9E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expand job search to include other job boards beyond Reed.co.uk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3C78D8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0" name="Google Shape;6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"/>
          <p:cNvSpPr txBox="1"/>
          <p:nvPr>
            <p:ph type="title"/>
          </p:nvPr>
        </p:nvSpPr>
        <p:spPr>
          <a:xfrm>
            <a:off x="781800" y="919825"/>
            <a:ext cx="10628400" cy="50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 			Product Backlog Cont.</a:t>
            </a:r>
            <a:endParaRPr sz="4500"/>
          </a:p>
        </p:txBody>
      </p:sp>
      <p:graphicFrame>
        <p:nvGraphicFramePr>
          <p:cNvPr id="636" name="Google Shape;636;p46"/>
          <p:cNvGraphicFramePr/>
          <p:nvPr/>
        </p:nvGraphicFramePr>
        <p:xfrm>
          <a:off x="914400" y="162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759775"/>
                <a:gridCol w="1166175"/>
                <a:gridCol w="6910725"/>
                <a:gridCol w="1250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Issue Type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Key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Summary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Status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implement job ranks based on keyword matching between resume and job descriptions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filter to search user-defined keywords( location, salary range, company size, or job type)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flexibility in resume input(docx ,pdf ,txt)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design and create database tables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3C78D8"/>
                          </a:highlight>
                        </a:rPr>
                        <a:t>In Progress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configure EC2 instance to execute working environments for the app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3C78D8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SCRUM-39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configure AWS RDS MySQL to connect with backend python utilities</a:t>
                      </a:r>
                      <a:endParaRPr sz="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Task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SCRUM-40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Home page to be the starting page of the website. Also link to the other pages such as;login,signup,upload pages.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7" name="Google Shape;6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"/>
          <p:cNvSpPr txBox="1"/>
          <p:nvPr>
            <p:ph type="title"/>
          </p:nvPr>
        </p:nvSpPr>
        <p:spPr>
          <a:xfrm>
            <a:off x="781800" y="657900"/>
            <a:ext cx="10628400" cy="81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							</a:t>
            </a:r>
            <a:r>
              <a:rPr lang="en" sz="4500"/>
              <a:t>User Stories</a:t>
            </a:r>
            <a:endParaRPr sz="4500"/>
          </a:p>
        </p:txBody>
      </p:sp>
      <p:graphicFrame>
        <p:nvGraphicFramePr>
          <p:cNvPr id="643" name="Google Shape;643;p47"/>
          <p:cNvGraphicFramePr/>
          <p:nvPr/>
        </p:nvGraphicFramePr>
        <p:xfrm>
          <a:off x="781788" y="133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{C2302BF2-BE53-4DFB-81BA-F38147890A8B}</a:tableStyleId>
              </a:tblPr>
              <a:tblGrid>
                <a:gridCol w="431075"/>
                <a:gridCol w="3904600"/>
                <a:gridCol w="5048550"/>
                <a:gridCol w="1244175"/>
              </a:tblGrid>
              <a:tr h="50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 Stories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Summary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 software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be able to browse through Software engineer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that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 can review jobs that I want to apply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User is job hunting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I'm a software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click on a job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SmartHirePro should provide me with a list of relevant jobs.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 an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IT Student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be able to upload my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that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get a list of jobs based on my skills.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User is seeking for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I'm an IT Student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upload my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am provided with a curated list of IT-related jobs.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44" name="Google Shape;6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 txBox="1"/>
          <p:nvPr>
            <p:ph type="title"/>
          </p:nvPr>
        </p:nvSpPr>
        <p:spPr>
          <a:xfrm>
            <a:off x="1456800" y="518325"/>
            <a:ext cx="9278400" cy="81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					</a:t>
            </a:r>
            <a:r>
              <a:rPr lang="en" sz="4500"/>
              <a:t>User Stories Cont.</a:t>
            </a:r>
            <a:endParaRPr sz="4500"/>
          </a:p>
        </p:txBody>
      </p:sp>
      <p:graphicFrame>
        <p:nvGraphicFramePr>
          <p:cNvPr id="650" name="Google Shape;650;p48"/>
          <p:cNvGraphicFramePr/>
          <p:nvPr/>
        </p:nvGraphicFramePr>
        <p:xfrm>
          <a:off x="781788" y="133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{C2302BF2-BE53-4DFB-81BA-F38147890A8B}</a:tableStyleId>
              </a:tblPr>
              <a:tblGrid>
                <a:gridCol w="446400"/>
                <a:gridCol w="4043475"/>
                <a:gridCol w="4815200"/>
                <a:gridCol w="1323300"/>
              </a:tblGrid>
              <a:tr h="49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 Stories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Summary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 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job seeker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delve into the demands of the industry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that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can update myself to the industry standard.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User wants to investigate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I'm a job seeker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click on a job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can investigate the demands of job categories in the industry.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 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film editor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devote my time to applying to only those jobs that suit my profile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that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increase my chances of getting hired.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User is on a deadline for job hunting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I'm a film editor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 am hunting for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 want to browse jobs that are suitable for my profile and skills match score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51" name="Google Shape;6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 txBox="1"/>
          <p:nvPr>
            <p:ph type="title"/>
          </p:nvPr>
        </p:nvSpPr>
        <p:spPr>
          <a:xfrm>
            <a:off x="1944150" y="743275"/>
            <a:ext cx="8303700" cy="39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User Stories Cont.</a:t>
            </a:r>
            <a:endParaRPr sz="4800"/>
          </a:p>
        </p:txBody>
      </p:sp>
      <p:graphicFrame>
        <p:nvGraphicFramePr>
          <p:cNvPr id="657" name="Google Shape;657;p49"/>
          <p:cNvGraphicFramePr/>
          <p:nvPr/>
        </p:nvGraphicFramePr>
        <p:xfrm>
          <a:off x="952500" y="13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877200"/>
                <a:gridCol w="3728025"/>
                <a:gridCol w="4505525"/>
                <a:gridCol w="1176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 Stories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Summary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 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backend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discover the values and detailed description of the employer and position.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that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can determine if my interests and technical skills are aligned with relevant job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User is seeking a job that encompasses his skills and interests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I'm a backend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 review a job 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 should see the details of the job with programming language specification.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 Do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 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Technical Support Assistant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switch my career path to data science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that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know I am applying for a job that matches my skills and is right for 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User is hunting for a job in another domain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I'm a technical support assistant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browse through a job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SmartHirePro should provide job match and skills score for data science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58" name="Google Shape;6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0"/>
          <p:cNvSpPr txBox="1"/>
          <p:nvPr>
            <p:ph type="title"/>
          </p:nvPr>
        </p:nvSpPr>
        <p:spPr>
          <a:xfrm>
            <a:off x="1619700" y="760775"/>
            <a:ext cx="8952600" cy="39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User Stories Cont.</a:t>
            </a:r>
            <a:endParaRPr sz="4800"/>
          </a:p>
        </p:txBody>
      </p:sp>
      <p:graphicFrame>
        <p:nvGraphicFramePr>
          <p:cNvPr id="664" name="Google Shape;664;p50"/>
          <p:cNvGraphicFramePr/>
          <p:nvPr/>
        </p:nvGraphicFramePr>
        <p:xfrm>
          <a:off x="952500" y="13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877200"/>
                <a:gridCol w="3728025"/>
                <a:gridCol w="4505525"/>
                <a:gridCol w="1176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 Stories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Summary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 a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student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 want to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be able to search internship job list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so tha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t I can browse internship opportunities relevant to my skills and apply.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Scenario: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User is seeking an internship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Given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I'm a student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 see a job that is a match for my profile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Then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SmartHirePro should provide me list of internship opportunities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65" name="Google Shape;6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406" name="Google Shape;406;p24"/>
          <p:cNvSpPr txBox="1"/>
          <p:nvPr>
            <p:ph idx="1" type="body"/>
          </p:nvPr>
        </p:nvSpPr>
        <p:spPr>
          <a:xfrm>
            <a:off x="575950" y="2046588"/>
            <a:ext cx="1818000" cy="15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Seungah Choi</a:t>
            </a:r>
            <a:br>
              <a:rPr lang="en" sz="2000"/>
            </a:br>
            <a:r>
              <a:rPr lang="en" sz="1300">
                <a:solidFill>
                  <a:schemeClr val="accent2"/>
                </a:solidFill>
              </a:rPr>
              <a:t>Full Stack Developer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407" name="Google Shape;407;p24"/>
          <p:cNvSpPr txBox="1"/>
          <p:nvPr>
            <p:ph idx="2" type="body"/>
          </p:nvPr>
        </p:nvSpPr>
        <p:spPr>
          <a:xfrm>
            <a:off x="4418625" y="2851775"/>
            <a:ext cx="32946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Backend / Data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Engineer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408" name="Google Shape;408;p24"/>
          <p:cNvSpPr txBox="1"/>
          <p:nvPr>
            <p:ph idx="6" type="title"/>
          </p:nvPr>
        </p:nvSpPr>
        <p:spPr>
          <a:xfrm>
            <a:off x="4418625" y="211475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Roboto Mono"/>
                <a:ea typeface="Roboto Mono"/>
                <a:cs typeface="Roboto Mono"/>
                <a:sym typeface="Roboto Mono"/>
              </a:rPr>
              <a:t>Hrushikesh</a:t>
            </a:r>
            <a:endParaRPr b="0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Roboto Mono"/>
                <a:ea typeface="Roboto Mono"/>
                <a:cs typeface="Roboto Mono"/>
                <a:sym typeface="Roboto Mono"/>
              </a:rPr>
              <a:t>Joshi</a:t>
            </a:r>
            <a:endParaRPr b="0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p24"/>
          <p:cNvSpPr txBox="1"/>
          <p:nvPr>
            <p:ph idx="9" type="body"/>
          </p:nvPr>
        </p:nvSpPr>
        <p:spPr>
          <a:xfrm>
            <a:off x="8406625" y="2948450"/>
            <a:ext cx="16500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Full Stack Developer</a:t>
            </a:r>
            <a:endParaRPr/>
          </a:p>
        </p:txBody>
      </p:sp>
      <p:sp>
        <p:nvSpPr>
          <p:cNvPr id="410" name="Google Shape;410;p24"/>
          <p:cNvSpPr txBox="1"/>
          <p:nvPr>
            <p:ph idx="14" type="title"/>
          </p:nvPr>
        </p:nvSpPr>
        <p:spPr>
          <a:xfrm>
            <a:off x="8406625" y="2114750"/>
            <a:ext cx="16500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Yadu Vamsi 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6892075" y="59625"/>
            <a:ext cx="49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2" name="Google Shape;4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800" y="1868375"/>
            <a:ext cx="1382676" cy="18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425" y="1807013"/>
            <a:ext cx="1241476" cy="19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6688" y="1873438"/>
            <a:ext cx="1465298" cy="17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4"/>
          <p:cNvSpPr txBox="1"/>
          <p:nvPr>
            <p:ph idx="1" type="body"/>
          </p:nvPr>
        </p:nvSpPr>
        <p:spPr>
          <a:xfrm>
            <a:off x="682725" y="4528563"/>
            <a:ext cx="1818000" cy="15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Sreeja Reddy Karukonda</a:t>
            </a:r>
            <a:br>
              <a:rPr lang="en" sz="2000"/>
            </a:br>
            <a:r>
              <a:rPr lang="en" sz="1300">
                <a:solidFill>
                  <a:schemeClr val="accent2"/>
                </a:solidFill>
              </a:rPr>
              <a:t>QA Analyst and DBA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416" name="Google Shape;416;p24"/>
          <p:cNvSpPr txBox="1"/>
          <p:nvPr>
            <p:ph idx="8" type="title"/>
          </p:nvPr>
        </p:nvSpPr>
        <p:spPr>
          <a:xfrm>
            <a:off x="4418625" y="4629950"/>
            <a:ext cx="1783500" cy="97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Roboto Mono"/>
                <a:ea typeface="Roboto Mono"/>
                <a:cs typeface="Roboto Mono"/>
                <a:sym typeface="Roboto Mono"/>
              </a:rPr>
              <a:t>Sujay Sail</a:t>
            </a:r>
            <a:endParaRPr b="0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Devops Engineer</a:t>
            </a:r>
            <a:endParaRPr b="0" sz="13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7" name="Google Shape;417;p24"/>
          <p:cNvPicPr preferRelativeResize="0"/>
          <p:nvPr/>
        </p:nvPicPr>
        <p:blipFill rotWithShape="1">
          <a:blip r:embed="rId6">
            <a:alphaModFix/>
          </a:blip>
          <a:srcRect b="680" l="0" r="0" t="690"/>
          <a:stretch/>
        </p:blipFill>
        <p:spPr>
          <a:xfrm>
            <a:off x="2449800" y="4232175"/>
            <a:ext cx="1382676" cy="18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9661" y="4232175"/>
            <a:ext cx="1329012" cy="17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4"/>
          <p:cNvSpPr txBox="1"/>
          <p:nvPr>
            <p:ph idx="8" type="title"/>
          </p:nvPr>
        </p:nvSpPr>
        <p:spPr>
          <a:xfrm>
            <a:off x="8339875" y="4528563"/>
            <a:ext cx="1783500" cy="97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Roboto Mono"/>
                <a:ea typeface="Roboto Mono"/>
                <a:cs typeface="Roboto Mono"/>
                <a:sym typeface="Roboto Mono"/>
              </a:rPr>
              <a:t>Aashlesha Shirole</a:t>
            </a:r>
            <a:endParaRPr b="0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Front-end Developer</a:t>
            </a:r>
            <a:endParaRPr b="0" sz="13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0" name="Google Shape;42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8000" y="4232163"/>
            <a:ext cx="1382676" cy="18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3549" y="4232163"/>
            <a:ext cx="13715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"/>
          <p:cNvSpPr txBox="1"/>
          <p:nvPr>
            <p:ph type="title"/>
          </p:nvPr>
        </p:nvSpPr>
        <p:spPr>
          <a:xfrm>
            <a:off x="781800" y="685800"/>
            <a:ext cx="10628400" cy="5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						</a:t>
            </a:r>
            <a:r>
              <a:rPr lang="en" sz="4500"/>
              <a:t>Sprint 3 Backlog</a:t>
            </a:r>
            <a:endParaRPr sz="4500"/>
          </a:p>
        </p:txBody>
      </p:sp>
      <p:graphicFrame>
        <p:nvGraphicFramePr>
          <p:cNvPr id="671" name="Google Shape;671;p51"/>
          <p:cNvGraphicFramePr/>
          <p:nvPr/>
        </p:nvGraphicFramePr>
        <p:xfrm>
          <a:off x="842825" y="128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747075"/>
                <a:gridCol w="1140775"/>
                <a:gridCol w="6986925"/>
                <a:gridCol w="1225275"/>
              </a:tblGrid>
              <a:tr h="56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Issue Type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Key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Summary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</a:rPr>
                        <a:t>Status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Story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create a database to record user details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SCRUM-5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Create a model to compare the similarity of a job description and user skills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3C78D8"/>
                          </a:highlight>
                        </a:rPr>
                        <a:t>In Progress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3C78D8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SCRUM-6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backend utility to parse job data from the job board api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Story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SCRUM-7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Create a config file to store configuration of job board api and database connection details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SCRUM-11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Create sign up page where users can register on the SmartHirePro app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SCRUM-12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Create login page for the users to navigate through their account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Story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SCRUM-18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flexibility in resume input(docx ,pdf ,txt)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SCRUM-38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configure EC2 instance to execute working environments for the app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9E9E9E"/>
                          </a:highlight>
                        </a:rPr>
                        <a:t>To Do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3C78D8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SCRUM-39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configure AWS RDS MySQL to connect with backend python utilities</a:t>
                      </a:r>
                      <a:endParaRPr sz="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Task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SCRUM-40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Home page to be the starting page of the website. Also link to the other pages such as;login,signup,upload pages.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Done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2" name="Google Shape;6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7" name="Google Shape;677;p52"/>
          <p:cNvGraphicFramePr/>
          <p:nvPr/>
        </p:nvGraphicFramePr>
        <p:xfrm>
          <a:off x="952500" y="147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1202100"/>
                <a:gridCol w="1165975"/>
                <a:gridCol w="2775425"/>
                <a:gridCol w="2082375"/>
                <a:gridCol w="1793300"/>
                <a:gridCol w="1267825"/>
              </a:tblGrid>
              <a:tr h="5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CASE ID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SCENARIO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DESCRIPTION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EXPECTED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ACTUAL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PASS/FAIL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105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Using PDF miner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resume parser should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successfully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extract unformatted text from PDF resumes using the PDF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miner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agent.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Unformatted Text from user’s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Unformatted Text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3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Using pre-trained language 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resume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parser should successfully extract the user’s name using pre-trained language 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User’s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User’s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Using the regular expression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resume parser should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successfully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extract the user contact number using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regular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expression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User’s Contact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Contact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8" name="Google Shape;678;p52"/>
          <p:cNvSpPr txBox="1"/>
          <p:nvPr/>
        </p:nvSpPr>
        <p:spPr>
          <a:xfrm>
            <a:off x="3892650" y="757475"/>
            <a:ext cx="4406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 CASES</a:t>
            </a:r>
            <a:endParaRPr sz="4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9" name="Google Shape;6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" name="Google Shape;684;p53"/>
          <p:cNvGraphicFramePr/>
          <p:nvPr/>
        </p:nvGraphicFramePr>
        <p:xfrm>
          <a:off x="952500" y="147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1096850"/>
                <a:gridCol w="1253725"/>
                <a:gridCol w="2792925"/>
                <a:gridCol w="2082375"/>
                <a:gridCol w="1793300"/>
                <a:gridCol w="1267825"/>
              </a:tblGrid>
              <a:tr h="5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CASE ID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SCENARIO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DESCRIPTION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EXPECTED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ACTUAL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PASS/FAIL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99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Using regular expression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resume parser should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successfully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extract the user’s email id using a regular expression.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User’s Email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Email 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9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Using YAKE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resume parser should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successfully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extract the keywords using TextRank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Keywords representing skills of user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Extracted keywords from sample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9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Job Board API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(reed.uk) API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job board API should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successfully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gather a list of jobs based on keywords.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List of jobs gathered from External API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Shown list of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5" name="Google Shape;685;p53"/>
          <p:cNvSpPr txBox="1"/>
          <p:nvPr/>
        </p:nvSpPr>
        <p:spPr>
          <a:xfrm>
            <a:off x="2468050" y="709325"/>
            <a:ext cx="792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 CASES CONTINUE...</a:t>
            </a:r>
            <a:endParaRPr sz="3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6" name="Google Shape;6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4"/>
          <p:cNvSpPr txBox="1"/>
          <p:nvPr/>
        </p:nvSpPr>
        <p:spPr>
          <a:xfrm>
            <a:off x="2350325" y="744400"/>
            <a:ext cx="8261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 CASES CONTINUE</a:t>
            </a:r>
            <a:r>
              <a:rPr lang="en" sz="4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4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692" name="Google Shape;692;p54"/>
          <p:cNvGraphicFramePr/>
          <p:nvPr/>
        </p:nvGraphicFramePr>
        <p:xfrm>
          <a:off x="952500" y="162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1202100"/>
                <a:gridCol w="1166000"/>
                <a:gridCol w="2775400"/>
                <a:gridCol w="2082375"/>
                <a:gridCol w="1793300"/>
                <a:gridCol w="1267825"/>
              </a:tblGrid>
              <a:tr h="5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CASE ID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SCENARIO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DESCRIPTION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EXPECTED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ACTUAL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PASS/FAIL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99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Display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Job Information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job board API should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successfully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retrieve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and display detailed job information from reed.uk API for a specific job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etrieve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and display job information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Job Details for a job selected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9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REACT upload link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app should have a dedicated page with react based upload link for users to upload their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resumes.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 Button to for Uploading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Resume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Upload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0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Dashboard page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app should have a dashboard page that allows users to navigate through different sections.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 navigation bar to navigate through the app.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Navigation Bar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93" name="Google Shape;6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8" name="Google Shape;698;p55"/>
          <p:cNvGraphicFramePr/>
          <p:nvPr/>
        </p:nvGraphicFramePr>
        <p:xfrm>
          <a:off x="1040200" y="149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1100625"/>
                <a:gridCol w="1170750"/>
                <a:gridCol w="2609025"/>
                <a:gridCol w="1977600"/>
                <a:gridCol w="1714500"/>
                <a:gridCol w="1714500"/>
              </a:tblGrid>
              <a:tr h="66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CASE ID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TEST SCENARIO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EXPECTED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ACTUAL OUTCOME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PASS/FAIL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6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Display jobs using REACT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app’s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dashboard should have a page displaying a list of jobs using react.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List of jobs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List of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3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Display metric score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app’s dashboard should display a metric score representing the match between a job and the user’s resume using react.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Relevance Score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Score Displayed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99" name="Google Shape;6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5"/>
          <p:cNvSpPr txBox="1"/>
          <p:nvPr/>
        </p:nvSpPr>
        <p:spPr>
          <a:xfrm>
            <a:off x="2350325" y="744400"/>
            <a:ext cx="8261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 CASES CONTINUE...</a:t>
            </a:r>
            <a:endParaRPr sz="4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6"/>
          <p:cNvSpPr txBox="1"/>
          <p:nvPr/>
        </p:nvSpPr>
        <p:spPr>
          <a:xfrm>
            <a:off x="3930150" y="887000"/>
            <a:ext cx="44913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SPRINT-3</a:t>
            </a:r>
            <a:r>
              <a:rPr b="1" lang="en" sz="2200">
                <a:solidFill>
                  <a:schemeClr val="accent4"/>
                </a:solidFill>
              </a:rPr>
              <a:t> </a:t>
            </a:r>
            <a:r>
              <a:rPr b="1" lang="en" sz="2200">
                <a:solidFill>
                  <a:schemeClr val="dk2"/>
                </a:solidFill>
              </a:rPr>
              <a:t>STORY </a:t>
            </a:r>
            <a:r>
              <a:rPr b="1" lang="en" sz="2200">
                <a:solidFill>
                  <a:schemeClr val="dk1"/>
                </a:solidFill>
              </a:rPr>
              <a:t>COMPLETION</a:t>
            </a:r>
            <a:endParaRPr b="1" sz="2200">
              <a:solidFill>
                <a:schemeClr val="dk1"/>
              </a:solidFill>
            </a:endParaRPr>
          </a:p>
        </p:txBody>
      </p:sp>
      <p:graphicFrame>
        <p:nvGraphicFramePr>
          <p:cNvPr id="706" name="Google Shape;706;p56"/>
          <p:cNvGraphicFramePr/>
          <p:nvPr/>
        </p:nvGraphicFramePr>
        <p:xfrm>
          <a:off x="952488" y="166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1444200"/>
                <a:gridCol w="701900"/>
                <a:gridCol w="1044775"/>
                <a:gridCol w="2582325"/>
                <a:gridCol w="2087050"/>
                <a:gridCol w="1233100"/>
                <a:gridCol w="1193675"/>
              </a:tblGrid>
              <a:tr h="67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ESTIMATION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USER ID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POSITION As a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NEED TO / WANT TO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IN ORDER TO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FEATURE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STATUS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want to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able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to browse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through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So, that I can review jobs that I want to apply.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List of jobs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IT Student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want to able to upload my resume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 that I can get list of jobs based on my skills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Keyword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Extraction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Job Seeker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want to delve into the demand of industry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 that I can myself according to the industry standards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Regular expression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07" name="Google Shape;7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57"/>
          <p:cNvGraphicFramePr/>
          <p:nvPr/>
        </p:nvGraphicFramePr>
        <p:xfrm>
          <a:off x="952475" y="13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1486625"/>
                <a:gridCol w="940125"/>
                <a:gridCol w="1062300"/>
                <a:gridCol w="2284150"/>
                <a:gridCol w="2087050"/>
                <a:gridCol w="1233100"/>
                <a:gridCol w="1193675"/>
              </a:tblGrid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ESTIMATION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USER ID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POSITION As a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NEED TO / WANT TO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IN ORDER TO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FEATURE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chemeClr val="dk1"/>
                          </a:highlight>
                        </a:rPr>
                        <a:t>STATUS</a:t>
                      </a:r>
                      <a:endParaRPr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Film Editor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want to devote my time to applying to only those jobs that suit my profile.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 that I can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increase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my chances of getting hired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Keyword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Extraction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Backend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want to discover the values and specifies of the employer and position.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 that I can determine if my interests and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skills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are aligned.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Regular Expression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4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Job Seeker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want to know if a job matches my profile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 that I know I am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applying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to a job that right for 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reed.uk API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13" name="Google Shape;7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"/>
          <p:cNvSpPr txBox="1"/>
          <p:nvPr/>
        </p:nvSpPr>
        <p:spPr>
          <a:xfrm>
            <a:off x="1680725" y="814550"/>
            <a:ext cx="9082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STORIES </a:t>
            </a:r>
            <a:r>
              <a:rPr lang="en" sz="4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NOT COMPLETED</a:t>
            </a:r>
            <a:endParaRPr sz="4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719" name="Google Shape;719;p58"/>
          <p:cNvGraphicFramePr/>
          <p:nvPr/>
        </p:nvGraphicFramePr>
        <p:xfrm>
          <a:off x="839375" y="207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728225"/>
                <a:gridCol w="1279700"/>
                <a:gridCol w="4164275"/>
                <a:gridCol w="2057400"/>
                <a:gridCol w="2057400"/>
              </a:tblGrid>
              <a:tr h="86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ITEMS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    DESCRIPTION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STATUS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DATE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SCRUM-5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Create a model to compare similarity of a job description and user skills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IN PROGRESS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10 APR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</a:tr>
              <a:tr h="6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SERUM-18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Create flexibility in resume input (docx,pdf,txt)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TO DO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10 APR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</a:tr>
              <a:tr h="92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SCRUM-40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Create a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Homepage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 to be the starting page of the website. Also link to the other pages such...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TO DO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1F3240"/>
                          </a:highlight>
                        </a:rPr>
                        <a:t>10 APR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1F3240"/>
                        </a:highlight>
                      </a:endParaRPr>
                    </a:p>
                  </a:txBody>
                  <a:tcPr marT="152400" marB="152400" marR="152400" marL="152400"/>
                </a:tc>
              </a:tr>
            </a:tbl>
          </a:graphicData>
        </a:graphic>
      </p:graphicFrame>
      <p:pic>
        <p:nvPicPr>
          <p:cNvPr id="720" name="Google Shape;7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r>
              <a:rPr lang="en">
                <a:solidFill>
                  <a:schemeClr val="accent1"/>
                </a:solidFill>
              </a:rPr>
              <a:t>VELOCITY</a:t>
            </a:r>
            <a:br>
              <a:rPr lang="en"/>
            </a:br>
            <a:r>
              <a:rPr lang="en"/>
              <a:t>SPRINT 3</a:t>
            </a:r>
            <a:endParaRPr/>
          </a:p>
        </p:txBody>
      </p:sp>
      <p:sp>
        <p:nvSpPr>
          <p:cNvPr id="726" name="Google Shape;726;p59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54 story points committed from the start of the sprint</a:t>
            </a:r>
            <a:endParaRPr/>
          </a:p>
          <a:p>
            <a:pPr indent="0" lvl="0" marL="0" rtl="0" algn="r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35 total story points </a:t>
            </a:r>
            <a:r>
              <a:rPr lang="en"/>
              <a:t>completed</a:t>
            </a:r>
            <a:br>
              <a:rPr lang="en"/>
            </a:br>
            <a:endParaRPr/>
          </a:p>
        </p:txBody>
      </p:sp>
      <p:grpSp>
        <p:nvGrpSpPr>
          <p:cNvPr id="727" name="Google Shape;727;p59"/>
          <p:cNvGrpSpPr/>
          <p:nvPr/>
        </p:nvGrpSpPr>
        <p:grpSpPr>
          <a:xfrm>
            <a:off x="11850276" y="6429072"/>
            <a:ext cx="272464" cy="361861"/>
            <a:chOff x="4518575" y="2506200"/>
            <a:chExt cx="206100" cy="265450"/>
          </a:xfrm>
        </p:grpSpPr>
        <p:sp>
          <p:nvSpPr>
            <p:cNvPr id="728" name="Google Shape;728;p59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7" name="Google Shape;737;p5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575" y="1936800"/>
            <a:ext cx="5429175" cy="335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/>
          <p:nvPr>
            <p:ph type="title"/>
          </p:nvPr>
        </p:nvSpPr>
        <p:spPr>
          <a:xfrm>
            <a:off x="886125" y="1087175"/>
            <a:ext cx="11173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TEAM’S VELOCITY HISTORICAL + </a:t>
            </a:r>
            <a:r>
              <a:rPr lang="en" sz="3000">
                <a:solidFill>
                  <a:schemeClr val="accent1"/>
                </a:solidFill>
              </a:rPr>
              <a:t>AVERAGE </a:t>
            </a:r>
            <a:endParaRPr sz="3000"/>
          </a:p>
        </p:txBody>
      </p:sp>
      <p:sp>
        <p:nvSpPr>
          <p:cNvPr id="744" name="Google Shape;744;p60"/>
          <p:cNvSpPr txBox="1"/>
          <p:nvPr>
            <p:ph idx="2" type="body"/>
          </p:nvPr>
        </p:nvSpPr>
        <p:spPr>
          <a:xfrm>
            <a:off x="886125" y="1850675"/>
            <a:ext cx="4566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Sprint 2: 39 commitments,39 </a:t>
            </a:r>
            <a:r>
              <a:rPr lang="en" sz="1400">
                <a:solidFill>
                  <a:schemeClr val="dk1"/>
                </a:solidFill>
              </a:rPr>
              <a:t>completed</a:t>
            </a:r>
            <a:endParaRPr sz="1400"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00"/>
              <a:t>+</a:t>
            </a:r>
            <a:endParaRPr sz="1400"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00"/>
              <a:t>Sprint 3: 54 commitments,35 completed</a:t>
            </a:r>
            <a:endParaRPr sz="1400"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00"/>
              <a:t>=</a:t>
            </a:r>
            <a:endParaRPr sz="1400"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400"/>
              <a:t>93 commitments in total</a:t>
            </a:r>
            <a:br>
              <a:rPr lang="en" sz="1400"/>
            </a:br>
            <a:r>
              <a:rPr lang="en" sz="1400"/>
              <a:t>74 completed in total</a:t>
            </a:r>
            <a:endParaRPr sz="1400"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400"/>
              <a:t>/2 = 46.5 commitments in average,37 completed in average</a:t>
            </a:r>
            <a:endParaRPr sz="1400"/>
          </a:p>
        </p:txBody>
      </p:sp>
      <p:pic>
        <p:nvPicPr>
          <p:cNvPr id="745" name="Google Shape;745;p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125" y="1850664"/>
            <a:ext cx="6495174" cy="401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60"/>
          <p:cNvGrpSpPr/>
          <p:nvPr/>
        </p:nvGrpSpPr>
        <p:grpSpPr>
          <a:xfrm>
            <a:off x="11832276" y="6421447"/>
            <a:ext cx="272464" cy="361861"/>
            <a:chOff x="4518575" y="2506200"/>
            <a:chExt cx="206100" cy="265450"/>
          </a:xfrm>
        </p:grpSpPr>
        <p:sp>
          <p:nvSpPr>
            <p:cNvPr id="748" name="Google Shape;748;p60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0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0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0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0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0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0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0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CONT.</a:t>
            </a:r>
            <a:endParaRPr/>
          </a:p>
        </p:txBody>
      </p:sp>
      <p:pic>
        <p:nvPicPr>
          <p:cNvPr id="428" name="Google Shape;4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375" y="1868775"/>
            <a:ext cx="1528183" cy="18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 txBox="1"/>
          <p:nvPr>
            <p:ph idx="1" type="body"/>
          </p:nvPr>
        </p:nvSpPr>
        <p:spPr>
          <a:xfrm>
            <a:off x="4437650" y="2156838"/>
            <a:ext cx="1818000" cy="15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Yash Jani </a:t>
            </a:r>
            <a:br>
              <a:rPr lang="en" sz="2000"/>
            </a:br>
            <a:r>
              <a:rPr lang="en" sz="1300">
                <a:solidFill>
                  <a:schemeClr val="accent2"/>
                </a:solidFill>
              </a:rPr>
              <a:t>Front-end Developer, Site reliability engineering (SRE)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825" y="1868775"/>
            <a:ext cx="1257475" cy="188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5"/>
          <p:cNvSpPr txBox="1"/>
          <p:nvPr>
            <p:ph idx="1" type="body"/>
          </p:nvPr>
        </p:nvSpPr>
        <p:spPr>
          <a:xfrm>
            <a:off x="575950" y="1868763"/>
            <a:ext cx="1818000" cy="15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Ashish Sudam </a:t>
            </a:r>
            <a:br>
              <a:rPr lang="en" sz="2000"/>
            </a:br>
            <a:r>
              <a:rPr lang="en" sz="1300">
                <a:solidFill>
                  <a:schemeClr val="accent2"/>
                </a:solidFill>
              </a:rPr>
              <a:t>Data Engineer</a:t>
            </a:r>
            <a:endParaRPr sz="2000">
              <a:solidFill>
                <a:schemeClr val="accent2"/>
              </a:solidFill>
            </a:endParaRPr>
          </a:p>
        </p:txBody>
      </p:sp>
      <p:pic>
        <p:nvPicPr>
          <p:cNvPr id="432" name="Google Shape;4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1"/>
          <p:cNvSpPr txBox="1"/>
          <p:nvPr>
            <p:ph type="title"/>
          </p:nvPr>
        </p:nvSpPr>
        <p:spPr>
          <a:xfrm>
            <a:off x="2199000" y="803325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BURNDOWN</a:t>
            </a:r>
            <a:r>
              <a:rPr lang="en"/>
              <a:t> CHART SPRINT 3</a:t>
            </a:r>
            <a:endParaRPr/>
          </a:p>
        </p:txBody>
      </p:sp>
      <p:pic>
        <p:nvPicPr>
          <p:cNvPr id="762" name="Google Shape;762;p61"/>
          <p:cNvPicPr preferRelativeResize="0"/>
          <p:nvPr/>
        </p:nvPicPr>
        <p:blipFill rotWithShape="1">
          <a:blip r:embed="rId3">
            <a:alphaModFix/>
          </a:blip>
          <a:srcRect b="0" l="0" r="0" t="9107"/>
          <a:stretch/>
        </p:blipFill>
        <p:spPr>
          <a:xfrm>
            <a:off x="3064963" y="1778001"/>
            <a:ext cx="6062074" cy="3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61"/>
          <p:cNvGrpSpPr/>
          <p:nvPr/>
        </p:nvGrpSpPr>
        <p:grpSpPr>
          <a:xfrm>
            <a:off x="11832276" y="6421447"/>
            <a:ext cx="272464" cy="361861"/>
            <a:chOff x="4518575" y="2506200"/>
            <a:chExt cx="206100" cy="265450"/>
          </a:xfrm>
        </p:grpSpPr>
        <p:sp>
          <p:nvSpPr>
            <p:cNvPr id="765" name="Google Shape;765;p61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2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THE </a:t>
            </a:r>
            <a:r>
              <a:rPr lang="en">
                <a:solidFill>
                  <a:schemeClr val="accent2"/>
                </a:solidFill>
              </a:rPr>
              <a:t>BURNDOWN</a:t>
            </a:r>
            <a:r>
              <a:rPr lang="en"/>
              <a:t> CHART</a:t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3"/>
          <p:cNvSpPr txBox="1"/>
          <p:nvPr/>
        </p:nvSpPr>
        <p:spPr>
          <a:xfrm>
            <a:off x="1036325" y="1341125"/>
            <a:ext cx="102819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5" name="Google Shape;785;p63"/>
          <p:cNvSpPr/>
          <p:nvPr/>
        </p:nvSpPr>
        <p:spPr>
          <a:xfrm>
            <a:off x="457200" y="203200"/>
            <a:ext cx="11511300" cy="6238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786" name="Google Shape;786;p63"/>
          <p:cNvGraphicFramePr/>
          <p:nvPr/>
        </p:nvGraphicFramePr>
        <p:xfrm>
          <a:off x="492750" y="2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{CB2087EC-BD09-4A13-9DDA-1879FB2E9C2A}</a:tableStyleId>
              </a:tblPr>
              <a:tblGrid>
                <a:gridCol w="8436725"/>
                <a:gridCol w="1162725"/>
                <a:gridCol w="1840750"/>
              </a:tblGrid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Summary</a:t>
                      </a:r>
                      <a:endParaRPr b="1"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story point</a:t>
                      </a:r>
                      <a:endParaRPr b="1"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Custom field (Completed Date)</a:t>
                      </a:r>
                      <a:endParaRPr b="1"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Home page to be the starting page of the website. Also link to the other pages suchas;login,signup,upload pages.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3/27/2024 0:00:00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configure AWS RDS MySQL to connect with backend python utilities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22/Mar/24 12:00 AM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5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configure EC2 instance to execute working environments for the app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flexibility in resume input(docx ,pdf ,txt)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login page for the users to navigate through their account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3/24/2024 0:00:00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sign up page where users can register on the SmartHirePro app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3/23/2024 0:00:00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678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config file to store configuration of job board api and database connection details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20/Mar/24 12:00 AM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backend utility to parse job data from the job board api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20/Mar/24 12:00 AM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60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model to compare similarity of a job description and user skills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database to record user details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20/Mar/24 12:00 AM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TOTAL story points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54</a:t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87" name="Google Shape;7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4"/>
          <p:cNvSpPr txBox="1"/>
          <p:nvPr>
            <p:ph type="title"/>
          </p:nvPr>
        </p:nvSpPr>
        <p:spPr>
          <a:xfrm>
            <a:off x="911875" y="1154500"/>
            <a:ext cx="9662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BURNDOWN</a:t>
            </a:r>
            <a:r>
              <a:rPr lang="en"/>
              <a:t> CHART HISTORICAL</a:t>
            </a:r>
            <a:endParaRPr/>
          </a:p>
        </p:txBody>
      </p:sp>
      <p:pic>
        <p:nvPicPr>
          <p:cNvPr id="793" name="Google Shape;793;p6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864" y="2172000"/>
            <a:ext cx="5748273" cy="3554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64"/>
          <p:cNvGrpSpPr/>
          <p:nvPr/>
        </p:nvGrpSpPr>
        <p:grpSpPr>
          <a:xfrm>
            <a:off x="11832276" y="6421447"/>
            <a:ext cx="272464" cy="361861"/>
            <a:chOff x="4518575" y="2506200"/>
            <a:chExt cx="206100" cy="265450"/>
          </a:xfrm>
        </p:grpSpPr>
        <p:sp>
          <p:nvSpPr>
            <p:cNvPr id="795" name="Google Shape;795;p64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4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4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4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4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4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4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4" name="Google Shape;8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5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COMPLETED </a:t>
            </a:r>
            <a:r>
              <a:rPr lang="en"/>
              <a:t>AND </a:t>
            </a:r>
            <a:r>
              <a:rPr lang="en">
                <a:solidFill>
                  <a:schemeClr val="accent1"/>
                </a:solidFill>
              </a:rPr>
              <a:t>COMMITTED</a:t>
            </a:r>
            <a:r>
              <a:rPr lang="en"/>
              <a:t> RATIO</a:t>
            </a:r>
            <a:endParaRPr/>
          </a:p>
        </p:txBody>
      </p:sp>
      <p:sp>
        <p:nvSpPr>
          <p:cNvPr id="810" name="Google Shape;810;p65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7 issues, 70% of the total issues </a:t>
            </a:r>
            <a:r>
              <a:rPr lang="en"/>
              <a:t>committed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STORY: 3 issues, 30% of the total issues committed</a:t>
            </a:r>
            <a:endParaRPr/>
          </a:p>
        </p:txBody>
      </p:sp>
      <p:pic>
        <p:nvPicPr>
          <p:cNvPr id="811" name="Google Shape;8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200" y="1508150"/>
            <a:ext cx="3436101" cy="444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66"/>
          <p:cNvGraphicFramePr/>
          <p:nvPr/>
        </p:nvGraphicFramePr>
        <p:xfrm>
          <a:off x="839475" y="144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{C2302BF2-BE53-4DFB-81BA-F38147890A8B}</a:tableStyleId>
              </a:tblPr>
              <a:tblGrid>
                <a:gridCol w="570100"/>
                <a:gridCol w="5382125"/>
                <a:gridCol w="570100"/>
                <a:gridCol w="975950"/>
                <a:gridCol w="1507400"/>
                <a:gridCol w="1507400"/>
              </a:tblGrid>
              <a:tr h="41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Issue Type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Summary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Status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Created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Custom field (Completed Date)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Story Points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B3B2"/>
                    </a:solidFill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Home page to be the starting page of the website. Also link to the other pages suchas;login,signup,upload pages.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27/Mar/24 10:38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configure AWS RDS MySQL to connect with backend python utilities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13/Mar/24 12:01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21/Mar/24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configure EC2 instance to execute working environments for the app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 Do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13/Mar/24 12:00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73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Story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flexibility in resume input(docx ,pdf ,txt)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 Do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12/Mar/24 2:36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login page for the users to navigate through their account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11/Mar/24 9:36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24/Mar/24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sign up page where users can register on the SmartHirePro app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11/Mar/24 9:35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23/Mar/24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Story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config file to store configuration of job board api and database connection details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11/Mar/24 9:04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backend utility to parse job data from the job board api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11/Mar/24 9:01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4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Task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model to compare similarity of a job description and user skills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 Progress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11/Mar/24 9:00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Story</a:t>
                      </a:r>
                      <a:endParaRPr b="1" sz="85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 a database to record user details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Done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11/Mar/24 8:59 PM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20/Mar/24 12:00 AM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818" name="Google Shape;818;p66"/>
          <p:cNvSpPr txBox="1"/>
          <p:nvPr/>
        </p:nvSpPr>
        <p:spPr>
          <a:xfrm>
            <a:off x="951225" y="738900"/>
            <a:ext cx="1152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COMPLETED </a:t>
            </a:r>
            <a:r>
              <a:rPr b="1"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4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COMMITTED</a:t>
            </a:r>
            <a:r>
              <a:rPr b="1"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RATIO CONT.</a:t>
            </a:r>
            <a:endParaRPr/>
          </a:p>
        </p:txBody>
      </p:sp>
      <p:sp>
        <p:nvSpPr>
          <p:cNvPr id="819" name="Google Shape;819;p66"/>
          <p:cNvSpPr/>
          <p:nvPr/>
        </p:nvSpPr>
        <p:spPr>
          <a:xfrm>
            <a:off x="6792174" y="5862473"/>
            <a:ext cx="2212826" cy="849927"/>
          </a:xfrm>
          <a:prstGeom prst="flowChartProcess">
            <a:avLst/>
          </a:prstGeom>
          <a:gradFill>
            <a:gsLst>
              <a:gs pos="0">
                <a:srgbClr val="F89F97"/>
              </a:gs>
              <a:gs pos="100000">
                <a:srgbClr val="E9342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0" name="Google Shape;820;p66"/>
          <p:cNvSpPr/>
          <p:nvPr/>
        </p:nvSpPr>
        <p:spPr>
          <a:xfrm>
            <a:off x="9004999" y="5862473"/>
            <a:ext cx="1032281" cy="849927"/>
          </a:xfrm>
          <a:prstGeom prst="flowChartProcess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821" name="Google Shape;821;p66"/>
          <p:cNvGrpSpPr/>
          <p:nvPr/>
        </p:nvGrpSpPr>
        <p:grpSpPr>
          <a:xfrm>
            <a:off x="1559515" y="5862512"/>
            <a:ext cx="8865263" cy="849938"/>
            <a:chOff x="1041504" y="5244300"/>
            <a:chExt cx="9490700" cy="909900"/>
          </a:xfrm>
        </p:grpSpPr>
        <p:sp>
          <p:nvSpPr>
            <p:cNvPr id="822" name="Google Shape;822;p66"/>
            <p:cNvSpPr/>
            <p:nvPr/>
          </p:nvSpPr>
          <p:spPr>
            <a:xfrm>
              <a:off x="1433400" y="5244350"/>
              <a:ext cx="5210025" cy="909825"/>
            </a:xfrm>
            <a:prstGeom prst="flowChartProcess">
              <a:avLst/>
            </a:prstGeom>
            <a:gradFill>
              <a:gsLst>
                <a:gs pos="0">
                  <a:srgbClr val="40E46B"/>
                </a:gs>
                <a:gs pos="100000">
                  <a:srgbClr val="1A8737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23" name="Google Shape;823;p66"/>
            <p:cNvSpPr/>
            <p:nvPr/>
          </p:nvSpPr>
          <p:spPr>
            <a:xfrm>
              <a:off x="1041504" y="5244300"/>
              <a:ext cx="924000" cy="909900"/>
            </a:xfrm>
            <a:prstGeom prst="ellipse">
              <a:avLst/>
            </a:prstGeom>
            <a:gradFill>
              <a:gsLst>
                <a:gs pos="0">
                  <a:srgbClr val="40E46B"/>
                </a:gs>
                <a:gs pos="100000">
                  <a:srgbClr val="1A8737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9608204" y="5244300"/>
              <a:ext cx="924000" cy="9099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825" name="Google Shape;825;p66"/>
          <p:cNvSpPr txBox="1"/>
          <p:nvPr>
            <p:ph idx="4294967295" type="body"/>
          </p:nvPr>
        </p:nvSpPr>
        <p:spPr>
          <a:xfrm>
            <a:off x="3093801" y="5809800"/>
            <a:ext cx="2708400" cy="8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200"/>
              <a:t>Done 65% </a:t>
            </a:r>
            <a:br>
              <a:rPr lang="en" sz="2200"/>
            </a:br>
            <a:r>
              <a:rPr lang="en" sz="2200"/>
              <a:t>35/54≈0.65</a:t>
            </a:r>
            <a:endParaRPr sz="2200"/>
          </a:p>
        </p:txBody>
      </p:sp>
      <p:sp>
        <p:nvSpPr>
          <p:cNvPr id="826" name="Google Shape;826;p66"/>
          <p:cNvSpPr txBox="1"/>
          <p:nvPr>
            <p:ph idx="4294967295" type="body"/>
          </p:nvPr>
        </p:nvSpPr>
        <p:spPr>
          <a:xfrm>
            <a:off x="6842286" y="5882438"/>
            <a:ext cx="2112600" cy="8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/>
              <a:t>Not started 11%</a:t>
            </a:r>
            <a:br>
              <a:rPr lang="en" sz="1600"/>
            </a:br>
            <a:r>
              <a:rPr lang="en" sz="1600"/>
              <a:t>6/54≈0.11</a:t>
            </a:r>
            <a:endParaRPr sz="1600"/>
          </a:p>
        </p:txBody>
      </p:sp>
      <p:sp>
        <p:nvSpPr>
          <p:cNvPr id="827" name="Google Shape;827;p66"/>
          <p:cNvSpPr txBox="1"/>
          <p:nvPr>
            <p:ph idx="4294967295" type="body"/>
          </p:nvPr>
        </p:nvSpPr>
        <p:spPr>
          <a:xfrm>
            <a:off x="8954875" y="5862500"/>
            <a:ext cx="2112600" cy="93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</a:rPr>
              <a:t>IN PROGRESS 24% 13/54≈0.24 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9611350" y="5963925"/>
            <a:ext cx="2377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9" name="Google Shape;8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66"/>
          <p:cNvGrpSpPr/>
          <p:nvPr/>
        </p:nvGrpSpPr>
        <p:grpSpPr>
          <a:xfrm>
            <a:off x="11832276" y="6421447"/>
            <a:ext cx="272464" cy="361861"/>
            <a:chOff x="4518575" y="2506200"/>
            <a:chExt cx="206100" cy="265450"/>
          </a:xfrm>
        </p:grpSpPr>
        <p:sp>
          <p:nvSpPr>
            <p:cNvPr id="831" name="Google Shape;831;p66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6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6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6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6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6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6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6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6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>
            <p:ph idx="1" type="subTitle"/>
          </p:nvPr>
        </p:nvSpPr>
        <p:spPr>
          <a:xfrm>
            <a:off x="8182025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RETROSPECTIVES</a:t>
            </a:r>
            <a:endParaRPr b="1" sz="3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845" name="Google Shape;845;p67"/>
          <p:cNvPicPr preferRelativeResize="0"/>
          <p:nvPr/>
        </p:nvPicPr>
        <p:blipFill rotWithShape="1">
          <a:blip r:embed="rId3">
            <a:alphaModFix/>
          </a:blip>
          <a:srcRect b="31243" l="0" r="38935" t="0"/>
          <a:stretch/>
        </p:blipFill>
        <p:spPr>
          <a:xfrm>
            <a:off x="1272400" y="382375"/>
            <a:ext cx="10450401" cy="36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7"/>
          <p:cNvPicPr preferRelativeResize="0"/>
          <p:nvPr/>
        </p:nvPicPr>
        <p:blipFill rotWithShape="1">
          <a:blip r:embed="rId3">
            <a:alphaModFix/>
          </a:blip>
          <a:srcRect b="49865" l="66146" r="6805" t="8854"/>
          <a:stretch/>
        </p:blipFill>
        <p:spPr>
          <a:xfrm>
            <a:off x="791450" y="3379525"/>
            <a:ext cx="7020923" cy="32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67"/>
          <p:cNvGrpSpPr/>
          <p:nvPr/>
        </p:nvGrpSpPr>
        <p:grpSpPr>
          <a:xfrm>
            <a:off x="11832276" y="6421447"/>
            <a:ext cx="272464" cy="361861"/>
            <a:chOff x="4518575" y="2506200"/>
            <a:chExt cx="206100" cy="265450"/>
          </a:xfrm>
        </p:grpSpPr>
        <p:sp>
          <p:nvSpPr>
            <p:cNvPr id="849" name="Google Shape;849;p67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7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8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SPRINT</a:t>
            </a:r>
            <a:r>
              <a:rPr lang="en" sz="6000">
                <a:solidFill>
                  <a:schemeClr val="accent3"/>
                </a:solidFill>
              </a:rPr>
              <a:t> 4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863" name="Google Shape;8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8"/>
          <p:cNvPicPr preferRelativeResize="0"/>
          <p:nvPr/>
        </p:nvPicPr>
        <p:blipFill rotWithShape="1">
          <a:blip r:embed="rId4">
            <a:alphaModFix/>
          </a:blip>
          <a:srcRect b="0" l="748" r="758" t="0"/>
          <a:stretch/>
        </p:blipFill>
        <p:spPr>
          <a:xfrm>
            <a:off x="996650" y="2552825"/>
            <a:ext cx="10297849" cy="29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9"/>
          <p:cNvSpPr txBox="1"/>
          <p:nvPr>
            <p:ph type="title"/>
          </p:nvPr>
        </p:nvSpPr>
        <p:spPr>
          <a:xfrm>
            <a:off x="1111925" y="446900"/>
            <a:ext cx="9342600" cy="70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APP SCREENSHOT(Sign Up)</a:t>
            </a:r>
            <a:endParaRPr sz="5500">
              <a:solidFill>
                <a:schemeClr val="accent2"/>
              </a:solidFill>
            </a:endParaRPr>
          </a:p>
        </p:txBody>
      </p:sp>
      <p:pic>
        <p:nvPicPr>
          <p:cNvPr id="870" name="Google Shape;8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925" y="1018525"/>
            <a:ext cx="8622336" cy="54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0"/>
          <p:cNvSpPr txBox="1"/>
          <p:nvPr>
            <p:ph type="title"/>
          </p:nvPr>
        </p:nvSpPr>
        <p:spPr>
          <a:xfrm>
            <a:off x="1073400" y="4521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APP SCREENSHOT(Upload Page)</a:t>
            </a:r>
            <a:endParaRPr sz="2700">
              <a:solidFill>
                <a:schemeClr val="accent2"/>
              </a:solidFill>
            </a:endParaRPr>
          </a:p>
        </p:txBody>
      </p:sp>
      <p:pic>
        <p:nvPicPr>
          <p:cNvPr id="877" name="Google Shape;8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1073375"/>
            <a:ext cx="8460723" cy="533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/>
          <p:nvPr>
            <p:ph type="title"/>
          </p:nvPr>
        </p:nvSpPr>
        <p:spPr>
          <a:xfrm>
            <a:off x="1462425" y="147190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3"/>
                </a:solidFill>
              </a:rPr>
              <a:t>Improvements</a:t>
            </a:r>
            <a:r>
              <a:rPr lang="en" sz="5800">
                <a:solidFill>
                  <a:schemeClr val="accent3"/>
                </a:solidFill>
              </a:rPr>
              <a:t>!</a:t>
            </a:r>
            <a:endParaRPr/>
          </a:p>
        </p:txBody>
      </p:sp>
      <p:sp>
        <p:nvSpPr>
          <p:cNvPr id="438" name="Google Shape;438;p26"/>
          <p:cNvSpPr txBox="1"/>
          <p:nvPr>
            <p:ph idx="1" type="body"/>
          </p:nvPr>
        </p:nvSpPr>
        <p:spPr>
          <a:xfrm>
            <a:off x="1462425" y="2651175"/>
            <a:ext cx="73725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Action items are more specific on the retrospectives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>
                <a:solidFill>
                  <a:schemeClr val="dk1"/>
                </a:solidFill>
              </a:rPr>
              <a:t>Specific algorithms are added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>
                <a:solidFill>
                  <a:schemeClr val="dk1"/>
                </a:solidFill>
              </a:rPr>
              <a:t>Architecture diagram is improved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>
                <a:solidFill>
                  <a:schemeClr val="dk1"/>
                </a:solidFill>
              </a:rPr>
              <a:t>Improved test cases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025" y="2339050"/>
            <a:ext cx="2702900" cy="2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6"/>
          <p:cNvGrpSpPr/>
          <p:nvPr/>
        </p:nvGrpSpPr>
        <p:grpSpPr>
          <a:xfrm>
            <a:off x="11832276" y="6421447"/>
            <a:ext cx="272464" cy="361861"/>
            <a:chOff x="4518575" y="2506200"/>
            <a:chExt cx="206100" cy="265450"/>
          </a:xfrm>
        </p:grpSpPr>
        <p:sp>
          <p:nvSpPr>
            <p:cNvPr id="442" name="Google Shape;442;p26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1"/>
          <p:cNvSpPr txBox="1"/>
          <p:nvPr>
            <p:ph type="title"/>
          </p:nvPr>
        </p:nvSpPr>
        <p:spPr>
          <a:xfrm>
            <a:off x="1073400" y="4521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APP SCREENSHOT(Upload Page)</a:t>
            </a:r>
            <a:endParaRPr sz="2700">
              <a:solidFill>
                <a:schemeClr val="accent2"/>
              </a:solidFill>
            </a:endParaRPr>
          </a:p>
        </p:txBody>
      </p:sp>
      <p:pic>
        <p:nvPicPr>
          <p:cNvPr id="884" name="Google Shape;8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75" y="1060000"/>
            <a:ext cx="8447642" cy="53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2"/>
          <p:cNvSpPr txBox="1"/>
          <p:nvPr>
            <p:ph type="title"/>
          </p:nvPr>
        </p:nvSpPr>
        <p:spPr>
          <a:xfrm>
            <a:off x="1137850" y="421100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APP SCREENSHOT(Joblist)</a:t>
            </a:r>
            <a:endParaRPr sz="5500">
              <a:solidFill>
                <a:schemeClr val="accent2"/>
              </a:solidFill>
            </a:endParaRPr>
          </a:p>
        </p:txBody>
      </p:sp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25" y="1122675"/>
            <a:ext cx="8543043" cy="53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3"/>
          <p:cNvSpPr txBox="1"/>
          <p:nvPr>
            <p:ph type="title"/>
          </p:nvPr>
        </p:nvSpPr>
        <p:spPr>
          <a:xfrm>
            <a:off x="1124950" y="3308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APP SCREENSHOT(Jobs Display)</a:t>
            </a:r>
            <a:endParaRPr sz="55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898" name="Google Shape;8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725" y="965475"/>
            <a:ext cx="8626294" cy="545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4"/>
          <p:cNvSpPr txBox="1"/>
          <p:nvPr>
            <p:ph type="title"/>
          </p:nvPr>
        </p:nvSpPr>
        <p:spPr>
          <a:xfrm>
            <a:off x="1189425" y="343750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2"/>
                </a:solidFill>
              </a:rPr>
              <a:t>APP SCREENSHOT(About)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905" name="Google Shape;9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25" y="1005175"/>
            <a:ext cx="8720333" cy="54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5"/>
          <p:cNvSpPr txBox="1"/>
          <p:nvPr>
            <p:ph idx="1" type="subTitle"/>
          </p:nvPr>
        </p:nvSpPr>
        <p:spPr>
          <a:xfrm>
            <a:off x="1189052" y="2261400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Register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12" name="Google Shape;912;p75"/>
          <p:cNvSpPr txBox="1"/>
          <p:nvPr>
            <p:ph idx="2" type="subTitle"/>
          </p:nvPr>
        </p:nvSpPr>
        <p:spPr>
          <a:xfrm>
            <a:off x="4713300" y="2255688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913" name="Google Shape;913;p75"/>
          <p:cNvSpPr txBox="1"/>
          <p:nvPr>
            <p:ph idx="3" type="subTitle"/>
          </p:nvPr>
        </p:nvSpPr>
        <p:spPr>
          <a:xfrm>
            <a:off x="8237552" y="22490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Upload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14" name="Google Shape;914;p75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API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15" name="Google Shape;915;p75"/>
          <p:cNvSpPr txBox="1"/>
          <p:nvPr>
            <p:ph idx="4" type="body"/>
          </p:nvPr>
        </p:nvSpPr>
        <p:spPr>
          <a:xfrm>
            <a:off x="1189050" y="3429000"/>
            <a:ext cx="2658900" cy="265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 </a:t>
            </a:r>
            <a:r>
              <a:rPr lang="en" sz="1300"/>
              <a:t>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/userauth/register?username=</a:t>
            </a:r>
            <a:r>
              <a:rPr lang="en" sz="1300"/>
              <a:t>&lt;username&gt;</a:t>
            </a:r>
            <a:r>
              <a:rPr lang="en" sz="1300">
                <a:solidFill>
                  <a:schemeClr val="accent2"/>
                </a:solidFill>
              </a:rPr>
              <a:t>&amp;password=</a:t>
            </a:r>
            <a:r>
              <a:rPr lang="en" sz="1300"/>
              <a:t>&lt;password&gt;</a:t>
            </a:r>
            <a:r>
              <a:rPr lang="en" sz="1300">
                <a:solidFill>
                  <a:schemeClr val="accent2"/>
                </a:solidFill>
              </a:rPr>
              <a:t>&amp;resume=</a:t>
            </a:r>
            <a:r>
              <a:rPr lang="en" sz="1300"/>
              <a:t>&lt;resume_text&gt;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Return Codes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1200</a:t>
            </a:r>
            <a:r>
              <a:rPr lang="en" sz="1300"/>
              <a:t> - Register Success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1100</a:t>
            </a:r>
            <a:r>
              <a:rPr lang="en" sz="1300"/>
              <a:t> - User Exist</a:t>
            </a:r>
            <a:endParaRPr sz="1300"/>
          </a:p>
        </p:txBody>
      </p:sp>
      <p:sp>
        <p:nvSpPr>
          <p:cNvPr id="916" name="Google Shape;916;p75"/>
          <p:cNvSpPr txBox="1"/>
          <p:nvPr>
            <p:ph idx="4" type="body"/>
          </p:nvPr>
        </p:nvSpPr>
        <p:spPr>
          <a:xfrm>
            <a:off x="4766550" y="3484975"/>
            <a:ext cx="2658900" cy="265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/userauth/login?username=</a:t>
            </a:r>
            <a:r>
              <a:rPr lang="en" sz="1300"/>
              <a:t>&lt;username&gt;</a:t>
            </a:r>
            <a:r>
              <a:rPr lang="en" sz="1300">
                <a:solidFill>
                  <a:schemeClr val="accent2"/>
                </a:solidFill>
              </a:rPr>
              <a:t>&amp;password=</a:t>
            </a:r>
            <a:r>
              <a:rPr lang="en" sz="1300"/>
              <a:t>&lt;password&gt;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Return Codes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2200 </a:t>
            </a:r>
            <a:r>
              <a:rPr lang="en" sz="1300"/>
              <a:t>- Login Success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2100 </a:t>
            </a:r>
            <a:r>
              <a:rPr lang="en" sz="1300"/>
              <a:t>- User does not Exist</a:t>
            </a:r>
            <a:endParaRPr sz="1300"/>
          </a:p>
        </p:txBody>
      </p:sp>
      <p:sp>
        <p:nvSpPr>
          <p:cNvPr id="917" name="Google Shape;917;p75"/>
          <p:cNvSpPr txBox="1"/>
          <p:nvPr>
            <p:ph idx="4" type="body"/>
          </p:nvPr>
        </p:nvSpPr>
        <p:spPr>
          <a:xfrm>
            <a:off x="8237400" y="3429000"/>
            <a:ext cx="2658900" cy="265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/resume/upload?username=</a:t>
            </a:r>
            <a:r>
              <a:rPr lang="en" sz="1300"/>
              <a:t>&lt;username&gt;</a:t>
            </a:r>
            <a:r>
              <a:rPr lang="en" sz="1300">
                <a:solidFill>
                  <a:schemeClr val="accent2"/>
                </a:solidFill>
              </a:rPr>
              <a:t>&amp;resume=</a:t>
            </a:r>
            <a:r>
              <a:rPr lang="en" sz="1300"/>
              <a:t>&lt;resume&gt;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Return Codes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3</a:t>
            </a:r>
            <a:r>
              <a:rPr lang="en" sz="1300">
                <a:solidFill>
                  <a:schemeClr val="accent2"/>
                </a:solidFill>
              </a:rPr>
              <a:t>200</a:t>
            </a:r>
            <a:r>
              <a:rPr lang="en" sz="1300"/>
              <a:t> - Upload Success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3</a:t>
            </a:r>
            <a:r>
              <a:rPr lang="en" sz="1300">
                <a:solidFill>
                  <a:schemeClr val="accent2"/>
                </a:solidFill>
              </a:rPr>
              <a:t>100</a:t>
            </a:r>
            <a:r>
              <a:rPr lang="en" sz="1300"/>
              <a:t> - Upload failed</a:t>
            </a:r>
            <a:endParaRPr sz="1300"/>
          </a:p>
        </p:txBody>
      </p:sp>
      <p:grpSp>
        <p:nvGrpSpPr>
          <p:cNvPr id="918" name="Google Shape;918;p75"/>
          <p:cNvGrpSpPr/>
          <p:nvPr/>
        </p:nvGrpSpPr>
        <p:grpSpPr>
          <a:xfrm>
            <a:off x="11770051" y="6367222"/>
            <a:ext cx="272464" cy="361861"/>
            <a:chOff x="4518575" y="2506200"/>
            <a:chExt cx="206100" cy="265450"/>
          </a:xfrm>
        </p:grpSpPr>
        <p:sp>
          <p:nvSpPr>
            <p:cNvPr id="919" name="Google Shape;919;p75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5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5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5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5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5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5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5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5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8" name="Google Shape;9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6"/>
          <p:cNvSpPr txBox="1"/>
          <p:nvPr>
            <p:ph idx="1" type="subTitle"/>
          </p:nvPr>
        </p:nvSpPr>
        <p:spPr>
          <a:xfrm>
            <a:off x="1189052" y="2261400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Job Lists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4" name="Google Shape;934;p76"/>
          <p:cNvSpPr txBox="1"/>
          <p:nvPr>
            <p:ph idx="2" type="subTitle"/>
          </p:nvPr>
        </p:nvSpPr>
        <p:spPr>
          <a:xfrm>
            <a:off x="4713300" y="2255688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Job Details</a:t>
            </a:r>
            <a:endParaRPr/>
          </a:p>
        </p:txBody>
      </p:sp>
      <p:sp>
        <p:nvSpPr>
          <p:cNvPr id="935" name="Google Shape;935;p76"/>
          <p:cNvSpPr txBox="1"/>
          <p:nvPr>
            <p:ph idx="3" type="subTitle"/>
          </p:nvPr>
        </p:nvSpPr>
        <p:spPr>
          <a:xfrm>
            <a:off x="8237552" y="22490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Match Score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6" name="Google Shape;936;p76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API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7" name="Google Shape;937;p76"/>
          <p:cNvSpPr txBox="1"/>
          <p:nvPr>
            <p:ph idx="4" type="body"/>
          </p:nvPr>
        </p:nvSpPr>
        <p:spPr>
          <a:xfrm>
            <a:off x="1189050" y="3429000"/>
            <a:ext cx="2658900" cy="265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 </a:t>
            </a:r>
            <a:r>
              <a:rPr lang="en" sz="1300"/>
              <a:t>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/jobs/list?username=</a:t>
            </a:r>
            <a:r>
              <a:rPr lang="en" sz="1300"/>
              <a:t>&lt;username&gt;</a:t>
            </a:r>
            <a:r>
              <a:rPr lang="en" sz="1300">
                <a:solidFill>
                  <a:schemeClr val="accent2"/>
                </a:solidFill>
              </a:rPr>
              <a:t>&amp;page=</a:t>
            </a:r>
            <a:r>
              <a:rPr lang="en" sz="1300"/>
              <a:t>&lt;page&gt;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Return Codes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Jobs List</a:t>
            </a:r>
            <a:r>
              <a:rPr lang="en" sz="1300"/>
              <a:t> - Success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4</a:t>
            </a:r>
            <a:r>
              <a:rPr lang="en" sz="1300">
                <a:solidFill>
                  <a:schemeClr val="accent2"/>
                </a:solidFill>
              </a:rPr>
              <a:t>100</a:t>
            </a:r>
            <a:r>
              <a:rPr lang="en" sz="1300"/>
              <a:t> - Job Board API failed</a:t>
            </a:r>
            <a:endParaRPr sz="1300"/>
          </a:p>
        </p:txBody>
      </p:sp>
      <p:sp>
        <p:nvSpPr>
          <p:cNvPr id="938" name="Google Shape;938;p76"/>
          <p:cNvSpPr txBox="1"/>
          <p:nvPr>
            <p:ph idx="4" type="body"/>
          </p:nvPr>
        </p:nvSpPr>
        <p:spPr>
          <a:xfrm>
            <a:off x="4766550" y="3484975"/>
            <a:ext cx="2658900" cy="265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/jobs/detail?jobid=</a:t>
            </a:r>
            <a:r>
              <a:rPr lang="en" sz="1300"/>
              <a:t>&lt;jobid&gt;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Return Codes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Job Details</a:t>
            </a:r>
            <a:r>
              <a:rPr lang="en" sz="1300">
                <a:solidFill>
                  <a:schemeClr val="accent2"/>
                </a:solidFill>
              </a:rPr>
              <a:t> </a:t>
            </a:r>
            <a:r>
              <a:rPr lang="en" sz="1300"/>
              <a:t>- Success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39" name="Google Shape;939;p76"/>
          <p:cNvSpPr txBox="1"/>
          <p:nvPr>
            <p:ph idx="4" type="body"/>
          </p:nvPr>
        </p:nvSpPr>
        <p:spPr>
          <a:xfrm>
            <a:off x="8237400" y="3429000"/>
            <a:ext cx="2658900" cy="265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/jobs/score?username=</a:t>
            </a:r>
            <a:r>
              <a:rPr lang="en" sz="1300"/>
              <a:t>&lt;username&gt;</a:t>
            </a:r>
            <a:r>
              <a:rPr lang="en" sz="1300">
                <a:solidFill>
                  <a:schemeClr val="accent2"/>
                </a:solidFill>
              </a:rPr>
              <a:t>&amp;job=</a:t>
            </a:r>
            <a:r>
              <a:rPr lang="en" sz="1300"/>
              <a:t>&lt;job description&gt;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Return Codes</a:t>
            </a:r>
            <a:r>
              <a:rPr lang="en" sz="1300"/>
              <a:t> -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Score</a:t>
            </a:r>
            <a:r>
              <a:rPr lang="en" sz="1300"/>
              <a:t> - Success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6</a:t>
            </a:r>
            <a:r>
              <a:rPr lang="en" sz="1300">
                <a:solidFill>
                  <a:schemeClr val="accent2"/>
                </a:solidFill>
              </a:rPr>
              <a:t>100</a:t>
            </a:r>
            <a:r>
              <a:rPr lang="en" sz="1300"/>
              <a:t> - Can’t be Scored</a:t>
            </a:r>
            <a:endParaRPr sz="1300"/>
          </a:p>
        </p:txBody>
      </p:sp>
      <p:grpSp>
        <p:nvGrpSpPr>
          <p:cNvPr id="940" name="Google Shape;940;p76"/>
          <p:cNvGrpSpPr/>
          <p:nvPr/>
        </p:nvGrpSpPr>
        <p:grpSpPr>
          <a:xfrm>
            <a:off x="11770051" y="6367222"/>
            <a:ext cx="272464" cy="361861"/>
            <a:chOff x="4518575" y="2506200"/>
            <a:chExt cx="206100" cy="265450"/>
          </a:xfrm>
        </p:grpSpPr>
        <p:sp>
          <p:nvSpPr>
            <p:cNvPr id="941" name="Google Shape;941;p76"/>
            <p:cNvSpPr/>
            <p:nvPr/>
          </p:nvSpPr>
          <p:spPr>
            <a:xfrm>
              <a:off x="4518575" y="2506200"/>
              <a:ext cx="206100" cy="265450"/>
            </a:xfrm>
            <a:custGeom>
              <a:rect b="b" l="l" r="r" t="t"/>
              <a:pathLst>
                <a:path extrusionOk="0" h="10618" w="8244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6"/>
            <p:cNvSpPr/>
            <p:nvPr/>
          </p:nvSpPr>
          <p:spPr>
            <a:xfrm>
              <a:off x="4628300" y="25557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6"/>
            <p:cNvSpPr/>
            <p:nvPr/>
          </p:nvSpPr>
          <p:spPr>
            <a:xfrm>
              <a:off x="4628300" y="2608800"/>
              <a:ext cx="56225" cy="13425"/>
            </a:xfrm>
            <a:custGeom>
              <a:rect b="b" l="l" r="r" t="t"/>
              <a:pathLst>
                <a:path extrusionOk="0" h="537" w="2249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6"/>
            <p:cNvSpPr/>
            <p:nvPr/>
          </p:nvSpPr>
          <p:spPr>
            <a:xfrm>
              <a:off x="4628300" y="2715425"/>
              <a:ext cx="56225" cy="13400"/>
            </a:xfrm>
            <a:custGeom>
              <a:rect b="b" l="l" r="r" t="t"/>
              <a:pathLst>
                <a:path extrusionOk="0" h="536" w="2249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6"/>
            <p:cNvSpPr/>
            <p:nvPr/>
          </p:nvSpPr>
          <p:spPr>
            <a:xfrm>
              <a:off x="4628300" y="2662325"/>
              <a:ext cx="56225" cy="12975"/>
            </a:xfrm>
            <a:custGeom>
              <a:rect b="b" l="l" r="r" t="t"/>
              <a:pathLst>
                <a:path extrusionOk="0" h="519" w="2249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6"/>
            <p:cNvSpPr/>
            <p:nvPr/>
          </p:nvSpPr>
          <p:spPr>
            <a:xfrm>
              <a:off x="4558275" y="25392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6"/>
            <p:cNvSpPr/>
            <p:nvPr/>
          </p:nvSpPr>
          <p:spPr>
            <a:xfrm>
              <a:off x="4558275" y="2592300"/>
              <a:ext cx="49525" cy="40625"/>
            </a:xfrm>
            <a:custGeom>
              <a:rect b="b" l="l" r="r" t="t"/>
              <a:pathLst>
                <a:path extrusionOk="0" h="1625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6"/>
            <p:cNvSpPr/>
            <p:nvPr/>
          </p:nvSpPr>
          <p:spPr>
            <a:xfrm>
              <a:off x="4558275" y="2645375"/>
              <a:ext cx="49525" cy="41075"/>
            </a:xfrm>
            <a:custGeom>
              <a:rect b="b" l="l" r="r" t="t"/>
              <a:pathLst>
                <a:path extrusionOk="0" h="1643" w="1981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6"/>
            <p:cNvSpPr/>
            <p:nvPr/>
          </p:nvSpPr>
          <p:spPr>
            <a:xfrm>
              <a:off x="4558275" y="2698025"/>
              <a:ext cx="49525" cy="40600"/>
            </a:xfrm>
            <a:custGeom>
              <a:rect b="b" l="l" r="r" t="t"/>
              <a:pathLst>
                <a:path extrusionOk="0" h="1624" w="1981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0" name="Google Shape;9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7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https://github.com/htmw/2024S-Kodak/wiki</a:t>
            </a:r>
            <a:endParaRPr/>
          </a:p>
        </p:txBody>
      </p:sp>
      <p:sp>
        <p:nvSpPr>
          <p:cNvPr id="956" name="Google Shape;956;p77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GITHUB </a:t>
            </a:r>
            <a:r>
              <a:rPr b="1" lang="en" sz="4000">
                <a:solidFill>
                  <a:schemeClr val="accent3"/>
                </a:solidFill>
              </a:rPr>
              <a:t>LINK</a:t>
            </a:r>
            <a:endParaRPr b="1" sz="4000">
              <a:solidFill>
                <a:schemeClr val="accent3"/>
              </a:solidFill>
            </a:endParaRPr>
          </a:p>
        </p:txBody>
      </p:sp>
      <p:pic>
        <p:nvPicPr>
          <p:cNvPr id="957" name="Google Shape;95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8"/>
          <p:cNvSpPr txBox="1"/>
          <p:nvPr>
            <p:ph type="title"/>
          </p:nvPr>
        </p:nvSpPr>
        <p:spPr>
          <a:xfrm>
            <a:off x="799175" y="13082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963" name="Google Shape;963;p78"/>
          <p:cNvPicPr preferRelativeResize="0"/>
          <p:nvPr/>
        </p:nvPicPr>
        <p:blipFill rotWithShape="1">
          <a:blip r:embed="rId3">
            <a:alphaModFix/>
          </a:blip>
          <a:srcRect b="0" l="22309" r="3769" t="13359"/>
          <a:stretch/>
        </p:blipFill>
        <p:spPr>
          <a:xfrm>
            <a:off x="4718100" y="941050"/>
            <a:ext cx="6716201" cy="52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9"/>
          <p:cNvSpPr txBox="1"/>
          <p:nvPr>
            <p:ph type="title"/>
          </p:nvPr>
        </p:nvSpPr>
        <p:spPr>
          <a:xfrm>
            <a:off x="1456700" y="2205900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THANK </a:t>
            </a:r>
            <a:r>
              <a:rPr lang="en" sz="9700">
                <a:solidFill>
                  <a:schemeClr val="accent3"/>
                </a:solidFill>
              </a:rPr>
              <a:t>YOU!</a:t>
            </a:r>
            <a:endParaRPr sz="9700">
              <a:solidFill>
                <a:schemeClr val="accent3"/>
              </a:solidFill>
            </a:endParaRPr>
          </a:p>
        </p:txBody>
      </p:sp>
      <p:sp>
        <p:nvSpPr>
          <p:cNvPr id="970" name="Google Shape;970;p79"/>
          <p:cNvSpPr txBox="1"/>
          <p:nvPr>
            <p:ph idx="2" type="body"/>
          </p:nvPr>
        </p:nvSpPr>
        <p:spPr>
          <a:xfrm>
            <a:off x="7372700" y="2563825"/>
            <a:ext cx="3319500" cy="214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SmartHirePRO</a:t>
            </a:r>
            <a:br>
              <a:rPr lang="en"/>
            </a:br>
            <a:r>
              <a:rPr lang="en"/>
              <a:t>By Team Kodak</a:t>
            </a:r>
            <a:endParaRPr/>
          </a:p>
        </p:txBody>
      </p:sp>
      <p:pic>
        <p:nvPicPr>
          <p:cNvPr id="971" name="Google Shape;9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825" y="937850"/>
            <a:ext cx="9495798" cy="44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7"/>
          <p:cNvSpPr txBox="1"/>
          <p:nvPr/>
        </p:nvSpPr>
        <p:spPr>
          <a:xfrm>
            <a:off x="8275825" y="5902525"/>
            <a:ext cx="3560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PROJECT </a:t>
            </a:r>
            <a:r>
              <a:rPr lang="en" sz="23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DESCRIPTION</a:t>
            </a:r>
            <a:endParaRPr sz="23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8"/>
          <p:cNvSpPr txBox="1"/>
          <p:nvPr>
            <p:ph type="title"/>
          </p:nvPr>
        </p:nvSpPr>
        <p:spPr>
          <a:xfrm>
            <a:off x="2589323" y="993325"/>
            <a:ext cx="651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Working </a:t>
            </a:r>
            <a:r>
              <a:rPr lang="en">
                <a:solidFill>
                  <a:schemeClr val="accent3"/>
                </a:solidFill>
              </a:rPr>
              <a:t>Agreement</a:t>
            </a:r>
            <a:endParaRPr sz="6000">
              <a:solidFill>
                <a:schemeClr val="accent3"/>
              </a:solidFill>
            </a:endParaRPr>
          </a:p>
        </p:txBody>
      </p:sp>
      <p:pic>
        <p:nvPicPr>
          <p:cNvPr id="463" name="Google Shape;4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476" y="1900451"/>
            <a:ext cx="9763676" cy="43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/>
          <p:nvPr>
            <p:ph type="title"/>
          </p:nvPr>
        </p:nvSpPr>
        <p:spPr>
          <a:xfrm>
            <a:off x="1051125" y="559350"/>
            <a:ext cx="7534800" cy="42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388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8F8"/>
                </a:solidFill>
                <a:latin typeface="Roboto Mono"/>
                <a:ea typeface="Roboto Mono"/>
                <a:cs typeface="Roboto Mono"/>
                <a:sym typeface="Roboto Mono"/>
              </a:rPr>
              <a:t>Maria, the Ambitious </a:t>
            </a:r>
            <a:r>
              <a:rPr b="0" lang="en" sz="2400">
                <a:solidFill>
                  <a:srgbClr val="9976FF"/>
                </a:solidFill>
                <a:latin typeface="Roboto Mono"/>
                <a:ea typeface="Roboto Mono"/>
                <a:cs typeface="Roboto Mono"/>
                <a:sym typeface="Roboto Mono"/>
              </a:rPr>
              <a:t>Software Engineer</a:t>
            </a:r>
            <a:endParaRPr b="0" sz="2400">
              <a:solidFill>
                <a:srgbClr val="9976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0" name="Google Shape;470;p29"/>
          <p:cNvSpPr txBox="1"/>
          <p:nvPr>
            <p:ph idx="1" type="body"/>
          </p:nvPr>
        </p:nvSpPr>
        <p:spPr>
          <a:xfrm>
            <a:off x="1206650" y="1960900"/>
            <a:ext cx="4154400" cy="394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</a:rPr>
              <a:t>Demographics:                                                               </a:t>
            </a:r>
            <a:r>
              <a:rPr lang="en" sz="1200">
                <a:solidFill>
                  <a:schemeClr val="dk1"/>
                </a:solidFill>
              </a:rPr>
              <a:t>Age:24                                                                                                                                                                                                          Location:New Jersey</a:t>
            </a:r>
            <a:r>
              <a:rPr lang="en" sz="1200">
                <a:solidFill>
                  <a:schemeClr val="dk1"/>
                </a:solidFill>
              </a:rPr>
              <a:t>,U.S                                                                                                                                                                               Education:Bachelor of Technology in Computer Science </a:t>
            </a:r>
            <a:r>
              <a:rPr lang="en" sz="12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" sz="1200"/>
              <a:t>Experience</a:t>
            </a:r>
            <a:r>
              <a:rPr lang="en" sz="1200"/>
              <a:t>: none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CE1E6"/>
                </a:solidFill>
              </a:rPr>
              <a:t>Skills and Qualifications: </a:t>
            </a:r>
            <a:r>
              <a:rPr lang="en" sz="1200"/>
              <a:t>                      Proficient in Python, Java                            </a:t>
            </a:r>
            <a:r>
              <a:rPr lang="en" sz="1200"/>
              <a:t>Experience</a:t>
            </a:r>
            <a:r>
              <a:rPr lang="en" sz="1200"/>
              <a:t> with web development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200">
                <a:solidFill>
                  <a:srgbClr val="5CE1E6"/>
                </a:solidFill>
              </a:rPr>
              <a:t>Goals and Needs:</a:t>
            </a:r>
            <a:r>
              <a:rPr lang="en" sz="1200"/>
              <a:t>                                         Looking for challenging and </a:t>
            </a:r>
            <a:r>
              <a:rPr lang="en" sz="1200"/>
              <a:t>rewarding</a:t>
            </a:r>
            <a:r>
              <a:rPr lang="en" sz="1200"/>
              <a:t> software engineering role that utilizes her skills and experience.                                                                                                                                                        Wants to find a job that aligns with her </a:t>
            </a:r>
            <a:r>
              <a:rPr lang="en" sz="1200"/>
              <a:t>interests</a:t>
            </a:r>
            <a:r>
              <a:rPr lang="en" sz="1200"/>
              <a:t> and career aspirations.</a:t>
            </a:r>
            <a:endParaRPr sz="1200"/>
          </a:p>
        </p:txBody>
      </p:sp>
      <p:pic>
        <p:nvPicPr>
          <p:cNvPr id="471" name="Google Shape;4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49" y="1851250"/>
            <a:ext cx="4154399" cy="380939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9"/>
          <p:cNvSpPr txBox="1"/>
          <p:nvPr>
            <p:ph idx="2" type="body"/>
          </p:nvPr>
        </p:nvSpPr>
        <p:spPr>
          <a:xfrm>
            <a:off x="6818400" y="1986350"/>
            <a:ext cx="1710900" cy="11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"I'm tired of spending hours searching for jobs that aren't right for me. This platform seems like a great way to ﬁnd relevant opportunities that match my skills and career goals."</a:t>
            </a:r>
            <a:endParaRPr b="1" sz="7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="1" sz="1600">
              <a:solidFill>
                <a:srgbClr val="990000"/>
              </a:solidFill>
            </a:endParaRPr>
          </a:p>
        </p:txBody>
      </p:sp>
      <p:pic>
        <p:nvPicPr>
          <p:cNvPr id="473" name="Google Shape;4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/>
          <p:nvPr>
            <p:ph type="title"/>
          </p:nvPr>
        </p:nvSpPr>
        <p:spPr>
          <a:xfrm>
            <a:off x="965325" y="573700"/>
            <a:ext cx="4906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35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Audrey, </a:t>
            </a:r>
            <a:r>
              <a:rPr b="0" lang="en" sz="2400">
                <a:solidFill>
                  <a:srgbClr val="74279E"/>
                </a:solidFill>
                <a:latin typeface="Roboto Mono"/>
                <a:ea typeface="Roboto Mono"/>
                <a:cs typeface="Roboto Mono"/>
                <a:sym typeface="Roboto Mono"/>
              </a:rPr>
              <a:t>Film editor</a:t>
            </a:r>
            <a:endParaRPr b="0" sz="2400">
              <a:solidFill>
                <a:srgbClr val="7427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0"/>
          <p:cNvSpPr txBox="1"/>
          <p:nvPr>
            <p:ph idx="1" type="body"/>
          </p:nvPr>
        </p:nvSpPr>
        <p:spPr>
          <a:xfrm>
            <a:off x="1079325" y="1780525"/>
            <a:ext cx="4678500" cy="4199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</a:rPr>
              <a:t>Demographics</a:t>
            </a:r>
            <a:r>
              <a:rPr lang="en" sz="1200">
                <a:solidFill>
                  <a:srgbClr val="00C4CC"/>
                </a:solidFill>
              </a:rPr>
              <a:t>:</a:t>
            </a:r>
            <a:endParaRPr sz="1200">
              <a:solidFill>
                <a:srgbClr val="00C4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Age: 24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Location: Amsterdam, Netherlands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Education: Bachelor of Arts in Film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Experience: none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</a:rPr>
              <a:t>Skills an</a:t>
            </a:r>
            <a:r>
              <a:rPr lang="en" sz="1200">
                <a:solidFill>
                  <a:srgbClr val="00FFFF"/>
                </a:solidFill>
              </a:rPr>
              <a:t>d Q</a:t>
            </a:r>
            <a:r>
              <a:rPr lang="en" sz="1200">
                <a:solidFill>
                  <a:srgbClr val="00FFFF"/>
                </a:solidFill>
              </a:rPr>
              <a:t>ualifications: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Proficient in adobe suites, Avid </a:t>
            </a:r>
            <a:r>
              <a:rPr lang="en" sz="1200">
                <a:solidFill>
                  <a:srgbClr val="FFFFFF"/>
                </a:solidFill>
              </a:rPr>
              <a:t>Video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Experience with filming with a  16mm camera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Strong communication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Great teamwork abilities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</a:rPr>
              <a:t>Goals and Needs:</a:t>
            </a:r>
            <a:endParaRPr sz="12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Searching for a full-time opportunity that uses her degree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To have a personal assistant-like tool that will suggest as many jobs as there are in  the market   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0" name="Google Shape;480;p30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275" y="2119888"/>
            <a:ext cx="4154399" cy="38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29338" y="6061963"/>
            <a:ext cx="132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